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715000" cx="9144000"/>
  <p:notesSz cx="6797675" cy="9926625"/>
  <p:embeddedFontLst>
    <p:embeddedFont>
      <p:font typeface="Montserra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69" roundtripDataSignature="AMtx7miuml8L+BM7IBv73CY9DtHju+Z3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678B8A-99FE-4870-A889-C65A9217F490}">
  <a:tblStyle styleId="{18678B8A-99FE-4870-A889-C65A9217F49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 name="Google Shape;33;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15" name="Google Shape;115;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24" name="Google Shape;124;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34" name="Google Shape;134;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43" name="Google Shape;143;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52" name="Google Shape;152;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61" name="Google Shape;161;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70" name="Google Shape;170;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79" name="Google Shape;17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88" name="Google Shape;188;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 name="Google Shape;46;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97" name="Google Shape;197;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07" name="Google Shape;207;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16" name="Google Shape;216;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23" name="Google Shape;223;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31" name="Google Shape;231;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8" name="Google Shape;238;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45" name="Google Shape;245;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54" name="Google Shape;254;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3" name="Google Shape;263;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6" name="Google Shape;276;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3" name="Google Shape;53;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83" name="Google Shape;28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2" name="Google Shape;292;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0" name="Google Shape;300;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9" name="Google Shape;309;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9" name="Google Shape;319;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28" name="Google Shape;328;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5" name="Google Shape;335;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4" name="Google Shape;344;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3" name="Google Shape;353;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64" name="Google Shape;364;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0" name="Google Shape;60;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1" name="Google Shape;371;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79" name="Google Shape;379;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90" name="Google Shape;390;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Por defecto, los elementos de una cabecera se muestran centrados y en negrita.</a:t>
            </a:r>
            <a:endParaRPr/>
          </a:p>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Por defecto, los elementos de una celda se muestran alineados a la izquierda.</a:t>
            </a:r>
            <a:endParaRPr/>
          </a:p>
        </p:txBody>
      </p:sp>
      <p:sp>
        <p:nvSpPr>
          <p:cNvPr id="399" name="Google Shape;399;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13" name="Google Shape;413;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1" name="Google Shape;421;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30" name="Google Shape;430;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8" name="Google Shape;438;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5" name="Google Shape;445;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54" name="Google Shape;454;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8" name="Google Shape;68;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1" name="Google Shape;461;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70" name="Google Shape;470;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7" name="Google Shape;477;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6" name="Google Shape;486;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El mismo efecto que el mostrado se obtiene especificando la pseudo clase nth-child(2n).</a:t>
            </a:r>
            <a:endParaRPr/>
          </a:p>
          <a:p>
            <a:pPr indent="-171450" lvl="0" marL="171450" rtl="0" algn="l">
              <a:spcBef>
                <a:spcPts val="0"/>
              </a:spcBef>
              <a:spcAft>
                <a:spcPts val="0"/>
              </a:spcAft>
              <a:buClr>
                <a:schemeClr val="dk1"/>
              </a:buClr>
              <a:buSzPts val="1200"/>
              <a:buFont typeface="Arial"/>
              <a:buChar char="•"/>
            </a:pPr>
            <a:r>
              <a:rPr lang="es-PE">
                <a:latin typeface="Arial"/>
                <a:ea typeface="Arial"/>
                <a:cs typeface="Arial"/>
                <a:sym typeface="Arial"/>
              </a:rPr>
              <a:t>Si queremos dar estilo a las filas impares podemos utilizar nth-child(odd) o nth-child(2n + 1).</a:t>
            </a:r>
            <a:endParaRPr/>
          </a:p>
        </p:txBody>
      </p:sp>
      <p:sp>
        <p:nvSpPr>
          <p:cNvPr id="494" name="Google Shape;494;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05" name="Google Shape;505;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5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513" name="Google Shape;513;p5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8: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5" name="Google Shape;75;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2" name="Google Shape;82;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91" name="Google Shape;91;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8" name="Google Shape;98;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9"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64"/>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64"/>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64"/>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64"/>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64"/>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9"/>
          <p:cNvGrpSpPr/>
          <p:nvPr/>
        </p:nvGrpSpPr>
        <p:grpSpPr>
          <a:xfrm>
            <a:off x="944054" y="5369051"/>
            <a:ext cx="7804380" cy="215444"/>
            <a:chOff x="944054" y="5369051"/>
            <a:chExt cx="7804380" cy="215444"/>
          </a:xfrm>
        </p:grpSpPr>
        <p:sp>
          <p:nvSpPr>
            <p:cNvPr id="11" name="Google Shape;11;p59"/>
            <p:cNvSpPr txBox="1"/>
            <p:nvPr/>
          </p:nvSpPr>
          <p:spPr>
            <a:xfrm>
              <a:off x="944054" y="5369051"/>
              <a:ext cx="193354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DISEÑO Y DESARROLLO WEB  •  SESIÓN 09</a:t>
              </a:r>
              <a:endParaRPr sz="800">
                <a:solidFill>
                  <a:srgbClr val="7F7F7F"/>
                </a:solidFill>
                <a:latin typeface="Calibri"/>
                <a:ea typeface="Calibri"/>
                <a:cs typeface="Calibri"/>
                <a:sym typeface="Calibri"/>
              </a:endParaRPr>
            </a:p>
          </p:txBody>
        </p:sp>
        <p:sp>
          <p:nvSpPr>
            <p:cNvPr id="12" name="Google Shape;12;p59"/>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59"/>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google.com/maps" TargetMode="Externa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devcode.la/tutoriales/pseudoclases-css-first-child-last-child-nth-child/" TargetMode="External"/><Relationship Id="rId4" Type="http://schemas.openxmlformats.org/officeDocument/2006/relationships/hyperlink" Target="https://lenguajehtml.com/html/formularios/botones-de-envio-de-formulario/" TargetMode="External"/><Relationship Id="rId5" Type="http://schemas.openxmlformats.org/officeDocument/2006/relationships/hyperlink" Target="https://lenguajehtml.com/html/formularios/crear-un-formulario/" TargetMode="External"/><Relationship Id="rId6" Type="http://schemas.openxmlformats.org/officeDocument/2006/relationships/hyperlink" Target="https://lenguajehtml.com/html/formularios/controles-casillas-o-botones/" TargetMode="External"/><Relationship Id="rId7" Type="http://schemas.openxmlformats.org/officeDocument/2006/relationships/hyperlink" Target="https://lenguajehtml.com/html/formularios/controles-campos-de-text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lenguajehtml.com/html/formularios/controles-campos-numericos/" TargetMode="External"/><Relationship Id="rId4" Type="http://schemas.openxmlformats.org/officeDocument/2006/relationships/hyperlink" Target="https://lenguajehtml.com/html/formularios/controles-listas-de-seleccion/" TargetMode="External"/><Relationship Id="rId5" Type="http://schemas.openxmlformats.org/officeDocument/2006/relationships/hyperlink" Target="https://lenguajehtml.com/html/formularios/controles-seleccion-archivos/" TargetMode="External"/><Relationship Id="rId6" Type="http://schemas.openxmlformats.org/officeDocument/2006/relationships/hyperlink" Target="https://lenguajehtml.com/html/formularios/controles-seleccion-color/" TargetMode="External"/><Relationship Id="rId7" Type="http://schemas.openxmlformats.org/officeDocument/2006/relationships/hyperlink" Target="https://lenguajehtml.com/html/semantica/etiquetas-html-de-tablas/" TargetMode="External"/><Relationship Id="rId8" Type="http://schemas.openxmlformats.org/officeDocument/2006/relationships/hyperlink" Target="https://lenguajecss.com/css/representacion-datos/tablas-cs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lenguajehtml.com/html/formularios/validaciones-html5/" TargetMode="External"/><Relationship Id="rId4" Type="http://schemas.openxmlformats.org/officeDocument/2006/relationships/hyperlink" Target="https://developer.mozilla.org/es/docs/Learn/Forms" TargetMode="External"/><Relationship Id="rId5" Type="http://schemas.openxmlformats.org/officeDocument/2006/relationships/hyperlink" Target="https://developer.mozilla.org/es/docs/Learn/HTML/Tables/Advanced" TargetMode="External"/><Relationship Id="rId6" Type="http://schemas.openxmlformats.org/officeDocument/2006/relationships/hyperlink" Target="https://developer.mozilla.org/es/docs/Learn/HTML/Tab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lt1"/>
                </a:solidFill>
                <a:latin typeface="Calibri"/>
                <a:ea typeface="Calibri"/>
                <a:cs typeface="Calibri"/>
                <a:sym typeface="Calibri"/>
              </a:rPr>
              <a:t>SESIÓN</a:t>
            </a:r>
            <a:endParaRPr/>
          </a:p>
        </p:txBody>
      </p:sp>
      <p:sp>
        <p:nvSpPr>
          <p:cNvPr id="37" name="Google Shape;37;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09</a:t>
            </a:r>
            <a:endParaRPr/>
          </a:p>
        </p:txBody>
      </p:sp>
      <p:sp>
        <p:nvSpPr>
          <p:cNvPr id="38" name="Google Shape;38;p1"/>
          <p:cNvSpPr txBox="1"/>
          <p:nvPr/>
        </p:nvSpPr>
        <p:spPr>
          <a:xfrm>
            <a:off x="3187584" y="1422460"/>
            <a:ext cx="45960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3600">
                <a:solidFill>
                  <a:srgbClr val="FFFFFF"/>
                </a:solidFill>
                <a:latin typeface="Calibri"/>
                <a:ea typeface="Calibri"/>
                <a:cs typeface="Calibri"/>
                <a:sym typeface="Calibri"/>
              </a:rPr>
              <a:t>FORMULARIOS, MAPAS Y TABLAS</a:t>
            </a:r>
            <a:endParaRPr b="1" sz="3600">
              <a:solidFill>
                <a:srgbClr val="FFFFFF"/>
              </a:solidFill>
              <a:latin typeface="Calibri"/>
              <a:ea typeface="Calibri"/>
              <a:cs typeface="Calibri"/>
              <a:sym typeface="Calibri"/>
            </a:endParaRPr>
          </a:p>
        </p:txBody>
      </p:sp>
      <p:sp>
        <p:nvSpPr>
          <p:cNvPr id="39" name="Google Shape;39;p1"/>
          <p:cNvSpPr txBox="1"/>
          <p:nvPr/>
        </p:nvSpPr>
        <p:spPr>
          <a:xfrm>
            <a:off x="885788" y="3197027"/>
            <a:ext cx="3295236" cy="10772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Formularios - Armado básico</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Validación de formularios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Otros controles de formularios </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Incorporando mapas responsive</a:t>
            </a:r>
            <a:endParaRPr sz="1600">
              <a:solidFill>
                <a:srgbClr val="FFFFFF"/>
              </a:solidFill>
              <a:latin typeface="Calibri"/>
              <a:ea typeface="Calibri"/>
              <a:cs typeface="Calibri"/>
              <a:sym typeface="Calibri"/>
            </a:endParaRPr>
          </a:p>
        </p:txBody>
      </p:sp>
      <p:cxnSp>
        <p:nvCxnSpPr>
          <p:cNvPr id="40" name="Google Shape;40;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41" name="Google Shape;41;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UNIDAD DE APRENDIZAJE 3</a:t>
            </a:r>
            <a:endParaRPr b="1" sz="1400">
              <a:solidFill>
                <a:srgbClr val="1F85A6"/>
              </a:solidFill>
              <a:latin typeface="Calibri"/>
              <a:ea typeface="Calibri"/>
              <a:cs typeface="Calibri"/>
              <a:sym typeface="Calibri"/>
            </a:endParaRPr>
          </a:p>
        </p:txBody>
      </p:sp>
      <p:sp>
        <p:nvSpPr>
          <p:cNvPr id="42" name="Google Shape;42;p1"/>
          <p:cNvSpPr txBox="1"/>
          <p:nvPr/>
        </p:nvSpPr>
        <p:spPr>
          <a:xfrm>
            <a:off x="4572000" y="3197027"/>
            <a:ext cx="3295236"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Estructura de una Tabla</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s-PE" sz="1600">
                <a:solidFill>
                  <a:srgbClr val="FFFFFF"/>
                </a:solidFill>
                <a:latin typeface="Calibri"/>
                <a:ea typeface="Calibri"/>
                <a:cs typeface="Calibri"/>
                <a:sym typeface="Calibri"/>
              </a:rPr>
              <a:t>Aplicando formato a tablas con seudoclases child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0"/>
          <p:cNvSpPr/>
          <p:nvPr/>
        </p:nvSpPr>
        <p:spPr>
          <a:xfrm>
            <a:off x="1626362" y="1545945"/>
            <a:ext cx="6096000" cy="3358883"/>
          </a:xfrm>
          <a:prstGeom prst="rect">
            <a:avLst/>
          </a:prstGeom>
          <a:solidFill>
            <a:srgbClr val="F1FDC3"/>
          </a:solidFill>
          <a:ln>
            <a:noFill/>
          </a:ln>
        </p:spPr>
        <p:txBody>
          <a:bodyPr anchorCtr="0" anchor="t" bIns="45700" lIns="91425" spcFirstLastPara="1" rIns="91425" wrap="square" tIns="45700">
            <a:normAutofit/>
          </a:bodyPr>
          <a:lstStyle/>
          <a:p>
            <a:pPr indent="-92583" lvl="0" marL="178308"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109" name="Google Shape;109;p10"/>
          <p:cNvSpPr/>
          <p:nvPr/>
        </p:nvSpPr>
        <p:spPr>
          <a:xfrm>
            <a:off x="1626361" y="917543"/>
            <a:ext cx="6095999" cy="628402"/>
          </a:xfrm>
          <a:prstGeom prst="rect">
            <a:avLst/>
          </a:prstGeom>
          <a:solidFill>
            <a:srgbClr val="9CC606"/>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t/>
            </a:r>
            <a:endParaRPr b="1" sz="1800">
              <a:solidFill>
                <a:srgbClr val="262626"/>
              </a:solidFill>
              <a:latin typeface="Calibri"/>
              <a:ea typeface="Calibri"/>
              <a:cs typeface="Calibri"/>
              <a:sym typeface="Calibri"/>
            </a:endParaRPr>
          </a:p>
          <a:p>
            <a:pPr indent="0" lvl="0" marL="0" marR="0" rtl="0" algn="l">
              <a:lnSpc>
                <a:spcPct val="90000"/>
              </a:lnSpc>
              <a:spcBef>
                <a:spcPts val="0"/>
              </a:spcBef>
              <a:spcAft>
                <a:spcPts val="0"/>
              </a:spcAft>
              <a:buClr>
                <a:srgbClr val="262626"/>
              </a:buClr>
              <a:buSzPts val="1800"/>
              <a:buFont typeface="Arial"/>
              <a:buNone/>
            </a:pPr>
            <a:r>
              <a:rPr b="1" lang="es-PE" sz="1800">
                <a:solidFill>
                  <a:srgbClr val="262626"/>
                </a:solidFill>
                <a:latin typeface="Calibri"/>
                <a:ea typeface="Calibri"/>
                <a:cs typeface="Calibri"/>
                <a:sym typeface="Calibri"/>
              </a:rPr>
              <a:t>CAMPOS DE TEXTO</a:t>
            </a:r>
            <a:endParaRPr b="1"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p:txBody>
      </p:sp>
      <p:graphicFrame>
        <p:nvGraphicFramePr>
          <p:cNvPr id="110" name="Google Shape;110;p10"/>
          <p:cNvGraphicFramePr/>
          <p:nvPr/>
        </p:nvGraphicFramePr>
        <p:xfrm>
          <a:off x="1626362" y="1545945"/>
          <a:ext cx="3000000" cy="3000000"/>
        </p:xfrm>
        <a:graphic>
          <a:graphicData uri="http://schemas.openxmlformats.org/drawingml/2006/table">
            <a:tbl>
              <a:tblPr bandRow="1" firstRow="1">
                <a:noFill/>
                <a:tableStyleId>{18678B8A-99FE-4870-A889-C65A9217F490}</a:tableStyleId>
              </a:tblPr>
              <a:tblGrid>
                <a:gridCol w="3048000"/>
                <a:gridCol w="3048000"/>
              </a:tblGrid>
              <a:tr h="427725">
                <a:tc>
                  <a:txBody>
                    <a:bodyPr/>
                    <a:lstStyle/>
                    <a:p>
                      <a:pPr indent="0" lvl="0" marL="0" marR="0" rtl="0" algn="l">
                        <a:spcBef>
                          <a:spcPts val="0"/>
                        </a:spcBef>
                        <a:spcAft>
                          <a:spcPts val="0"/>
                        </a:spcAft>
                        <a:buNone/>
                      </a:pPr>
                      <a:r>
                        <a:rPr lang="es-PE" sz="1600" u="none" cap="none" strike="noStrike"/>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type=“text”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Texto corto.</a:t>
                      </a:r>
                      <a:endParaRPr/>
                    </a:p>
                  </a:txBody>
                  <a:tcPr marT="45725" marB="45725" marR="91450" marL="91450"/>
                </a:tc>
              </a:tr>
              <a:tr h="370850">
                <a:tc>
                  <a:txBody>
                    <a:bodyPr/>
                    <a:lstStyle/>
                    <a:p>
                      <a:pPr indent="0" lvl="0" marL="0" marR="0" rtl="0" algn="l">
                        <a:spcBef>
                          <a:spcPts val="0"/>
                        </a:spcBef>
                        <a:spcAft>
                          <a:spcPts val="0"/>
                        </a:spcAft>
                        <a:buNone/>
                      </a:pPr>
                      <a:r>
                        <a:rPr lang="es-PE" sz="1600"/>
                        <a:t>&lt;input type=“email”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Dirección de correo electrónico.</a:t>
                      </a:r>
                      <a:endParaRPr/>
                    </a:p>
                  </a:txBody>
                  <a:tcPr marT="45725" marB="45725" marR="91450" marL="91450"/>
                </a:tc>
              </a:tr>
              <a:tr h="370850">
                <a:tc>
                  <a:txBody>
                    <a:bodyPr/>
                    <a:lstStyle/>
                    <a:p>
                      <a:pPr indent="0" lvl="0" marL="0" marR="0" rtl="0" algn="l">
                        <a:spcBef>
                          <a:spcPts val="0"/>
                        </a:spcBef>
                        <a:spcAft>
                          <a:spcPts val="0"/>
                        </a:spcAft>
                        <a:buNone/>
                      </a:pPr>
                      <a:r>
                        <a:rPr lang="es-PE" sz="1600"/>
                        <a:t>&lt;input type=“hidden”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Campo oculto.</a:t>
                      </a:r>
                      <a:endParaRPr/>
                    </a:p>
                  </a:txBody>
                  <a:tcPr marT="45725" marB="45725" marR="91450" marL="91450"/>
                </a:tc>
              </a:tr>
              <a:tr h="370850">
                <a:tc>
                  <a:txBody>
                    <a:bodyPr/>
                    <a:lstStyle/>
                    <a:p>
                      <a:pPr indent="0" lvl="0" marL="0" marR="0" rtl="0" algn="l">
                        <a:spcBef>
                          <a:spcPts val="0"/>
                        </a:spcBef>
                        <a:spcAft>
                          <a:spcPts val="0"/>
                        </a:spcAft>
                        <a:buNone/>
                      </a:pPr>
                      <a:r>
                        <a:rPr lang="es-PE" sz="1600"/>
                        <a:t>&lt;input type=“password”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Contraseña.</a:t>
                      </a:r>
                      <a:endParaRPr/>
                    </a:p>
                  </a:txBody>
                  <a:tcPr marT="45725" marB="45725" marR="91450" marL="91450"/>
                </a:tc>
              </a:tr>
              <a:tr h="370850">
                <a:tc>
                  <a:txBody>
                    <a:bodyPr/>
                    <a:lstStyle/>
                    <a:p>
                      <a:pPr indent="0" lvl="0" marL="0" marR="0" rtl="0" algn="l">
                        <a:spcBef>
                          <a:spcPts val="0"/>
                        </a:spcBef>
                        <a:spcAft>
                          <a:spcPts val="0"/>
                        </a:spcAft>
                        <a:buNone/>
                      </a:pPr>
                      <a:r>
                        <a:rPr lang="es-PE" sz="1600"/>
                        <a:t>&lt;input type=“search”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Campo para búsquedas.</a:t>
                      </a:r>
                      <a:endParaRPr/>
                    </a:p>
                  </a:txBody>
                  <a:tcPr marT="45725" marB="45725" marR="91450" marL="91450"/>
                </a:tc>
              </a:tr>
              <a:tr h="203200">
                <a:tc>
                  <a:txBody>
                    <a:bodyPr/>
                    <a:lstStyle/>
                    <a:p>
                      <a:pPr indent="0" lvl="0" marL="0" marR="0" rtl="0" algn="l">
                        <a:spcBef>
                          <a:spcPts val="0"/>
                        </a:spcBef>
                        <a:spcAft>
                          <a:spcPts val="0"/>
                        </a:spcAft>
                        <a:buNone/>
                      </a:pPr>
                      <a:r>
                        <a:rPr lang="es-PE" sz="1600"/>
                        <a:t>&lt;input type=“tel”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Número de teléfono o celular.</a:t>
                      </a:r>
                      <a:endParaRPr/>
                    </a:p>
                  </a:txBody>
                  <a:tcPr marT="45725" marB="45725" marR="91450" marL="91450"/>
                </a:tc>
              </a:tr>
              <a:tr h="370850">
                <a:tc>
                  <a:txBody>
                    <a:bodyPr/>
                    <a:lstStyle/>
                    <a:p>
                      <a:pPr indent="0" lvl="0" marL="0" marR="0" rtl="0" algn="l">
                        <a:spcBef>
                          <a:spcPts val="0"/>
                        </a:spcBef>
                        <a:spcAft>
                          <a:spcPts val="0"/>
                        </a:spcAft>
                        <a:buNone/>
                      </a:pPr>
                      <a:r>
                        <a:rPr lang="es-PE" sz="1600"/>
                        <a:t>&lt;input type=“url”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Dirección URL.</a:t>
                      </a:r>
                      <a:endParaRPr/>
                    </a:p>
                  </a:txBody>
                  <a:tcPr marT="45725" marB="45725" marR="91450" marL="91450"/>
                </a:tc>
              </a:tr>
              <a:tr h="370850">
                <a:tc>
                  <a:txBody>
                    <a:bodyPr/>
                    <a:lstStyle/>
                    <a:p>
                      <a:pPr indent="0" lvl="0" marL="0" marR="0" rtl="0" algn="l">
                        <a:spcBef>
                          <a:spcPts val="0"/>
                        </a:spcBef>
                        <a:spcAft>
                          <a:spcPts val="0"/>
                        </a:spcAft>
                        <a:buNone/>
                      </a:pPr>
                      <a:r>
                        <a:rPr lang="es-PE" sz="1600"/>
                        <a:t>&lt;textarea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Texto largo.</a:t>
                      </a:r>
                      <a:endParaRPr/>
                    </a:p>
                  </a:txBody>
                  <a:tcPr marT="45725" marB="45725" marR="91450" marL="91450"/>
                </a:tc>
              </a:tr>
            </a:tbl>
          </a:graphicData>
        </a:graphic>
      </p:graphicFrame>
      <p:sp>
        <p:nvSpPr>
          <p:cNvPr id="111" name="Google Shape;111;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1"/>
          <p:cNvSpPr/>
          <p:nvPr/>
        </p:nvSpPr>
        <p:spPr>
          <a:xfrm>
            <a:off x="485522" y="1302818"/>
            <a:ext cx="8172955" cy="393273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118" name="Google Shape;118;p11"/>
          <p:cNvSpPr txBox="1"/>
          <p:nvPr/>
        </p:nvSpPr>
        <p:spPr>
          <a:xfrm>
            <a:off x="407875" y="705425"/>
            <a:ext cx="6970114"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TEXTO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varios campos de texto.</a:t>
            </a:r>
            <a:endParaRPr/>
          </a:p>
        </p:txBody>
      </p:sp>
      <p:sp>
        <p:nvSpPr>
          <p:cNvPr id="119" name="Google Shape;119;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20" name="Google Shape;120;p11"/>
          <p:cNvSpPr txBox="1"/>
          <p:nvPr/>
        </p:nvSpPr>
        <p:spPr>
          <a:xfrm>
            <a:off x="547399" y="1374466"/>
            <a:ext cx="8049201" cy="378565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Datos Generales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"get"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Nombre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"nombre"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"Ingrese su nombre"</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E-mail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"email"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"correo"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"nombre@dominio.com"</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Contraseña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"password"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"fecnac"</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"Contraseña"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Buscar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"search"</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"busqueda"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"Búsqueda"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Celular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"celular"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"999 999 999"</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Página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"url"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"pagina"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"http://www.dominio.com"</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2"/>
          <p:cNvSpPr/>
          <p:nvPr/>
        </p:nvSpPr>
        <p:spPr>
          <a:xfrm>
            <a:off x="1671020" y="1929163"/>
            <a:ext cx="6096000" cy="1112520"/>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127" name="Google Shape;127;p12"/>
          <p:cNvSpPr txBox="1"/>
          <p:nvPr/>
        </p:nvSpPr>
        <p:spPr>
          <a:xfrm>
            <a:off x="407875" y="809570"/>
            <a:ext cx="6890650"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NUMÉRICOS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 ingreso de información numérica empleamos dos definiciones para 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a:t>
            </a:r>
            <a:endParaRPr/>
          </a:p>
        </p:txBody>
      </p:sp>
      <p:sp>
        <p:nvSpPr>
          <p:cNvPr id="128" name="Google Shape;128;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graphicFrame>
        <p:nvGraphicFramePr>
          <p:cNvPr id="129" name="Google Shape;129;p12"/>
          <p:cNvGraphicFramePr/>
          <p:nvPr/>
        </p:nvGraphicFramePr>
        <p:xfrm>
          <a:off x="1671020" y="1929163"/>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type=“number”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Campo numérico.</a:t>
                      </a:r>
                      <a:endParaRPr/>
                    </a:p>
                  </a:txBody>
                  <a:tcPr marT="45725" marB="45725" marR="91450" marL="91450"/>
                </a:tc>
              </a:tr>
              <a:tr h="370850">
                <a:tc>
                  <a:txBody>
                    <a:bodyPr/>
                    <a:lstStyle/>
                    <a:p>
                      <a:pPr indent="0" lvl="0" marL="0" marR="0" rtl="0" algn="l">
                        <a:spcBef>
                          <a:spcPts val="0"/>
                        </a:spcBef>
                        <a:spcAft>
                          <a:spcPts val="0"/>
                        </a:spcAft>
                        <a:buNone/>
                      </a:pPr>
                      <a:r>
                        <a:rPr lang="es-PE" sz="1600"/>
                        <a:t>&lt;input type=“range”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Rango de valores numéricos.</a:t>
                      </a:r>
                      <a:endParaRPr/>
                    </a:p>
                  </a:txBody>
                  <a:tcPr marT="45725" marB="45725" marR="91450" marL="91450"/>
                </a:tc>
              </a:tr>
            </a:tbl>
          </a:graphicData>
        </a:graphic>
      </p:graphicFrame>
      <p:sp>
        <p:nvSpPr>
          <p:cNvPr id="130" name="Google Shape;130;p12"/>
          <p:cNvSpPr txBox="1"/>
          <p:nvPr/>
        </p:nvSpPr>
        <p:spPr>
          <a:xfrm>
            <a:off x="407875" y="3529358"/>
            <a:ext cx="5922710"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Atributos para los campos numéricos: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min:</a:t>
            </a:r>
            <a:r>
              <a:rPr b="0" i="0" lang="es-PE" sz="1600" u="none" cap="none" strike="noStrike">
                <a:solidFill>
                  <a:schemeClr val="dk1"/>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define el valor mínimo para 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max:</a:t>
            </a:r>
            <a:r>
              <a:rPr b="0" i="0" lang="es-PE" sz="1600" u="none" cap="none" strike="noStrike">
                <a:solidFill>
                  <a:schemeClr val="dk1"/>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define el valor máximo para 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step:</a:t>
            </a:r>
            <a:r>
              <a:rPr b="0" i="0" lang="es-PE" sz="1600" u="none" cap="none" strike="noStrike">
                <a:solidFill>
                  <a:schemeClr val="dk1"/>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incremento del valor numérico.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3"/>
          <p:cNvSpPr/>
          <p:nvPr/>
        </p:nvSpPr>
        <p:spPr>
          <a:xfrm>
            <a:off x="869795" y="1895707"/>
            <a:ext cx="7404410" cy="191801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137" name="Google Shape;137;p13"/>
          <p:cNvSpPr txBox="1"/>
          <p:nvPr/>
        </p:nvSpPr>
        <p:spPr>
          <a:xfrm>
            <a:off x="407875" y="847630"/>
            <a:ext cx="675293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NUMÉRICOS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campos numéricos.</a:t>
            </a:r>
            <a:endParaRPr/>
          </a:p>
        </p:txBody>
      </p:sp>
      <p:sp>
        <p:nvSpPr>
          <p:cNvPr id="138" name="Google Shape;138;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39" name="Google Shape;139;p13"/>
          <p:cNvSpPr txBox="1"/>
          <p:nvPr/>
        </p:nvSpPr>
        <p:spPr>
          <a:xfrm>
            <a:off x="952968" y="1980337"/>
            <a:ext cx="7238064"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Datos Generales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h1</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"get"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Monto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"number"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"monto"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step</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"10"</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Rango de Edad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"range"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"edad"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"18"</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"50"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step</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p:nvPr/>
        </p:nvSpPr>
        <p:spPr>
          <a:xfrm>
            <a:off x="1509582" y="2044216"/>
            <a:ext cx="6110418" cy="2225041"/>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146" name="Google Shape;146;p14"/>
          <p:cNvSpPr txBox="1"/>
          <p:nvPr/>
        </p:nvSpPr>
        <p:spPr>
          <a:xfrm>
            <a:off x="407875" y="811743"/>
            <a:ext cx="6381404"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FECHA Y HORA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 ingreso de información relacionada a fecha y hora empleamos dos definiciones para 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a:t>
            </a:r>
            <a:endParaRPr/>
          </a:p>
        </p:txBody>
      </p:sp>
      <p:sp>
        <p:nvSpPr>
          <p:cNvPr id="147" name="Google Shape;147;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graphicFrame>
        <p:nvGraphicFramePr>
          <p:cNvPr id="148" name="Google Shape;148;p14"/>
          <p:cNvGraphicFramePr/>
          <p:nvPr/>
        </p:nvGraphicFramePr>
        <p:xfrm>
          <a:off x="1524000" y="2044217"/>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type=“date”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Fecha.</a:t>
                      </a:r>
                      <a:endParaRPr/>
                    </a:p>
                  </a:txBody>
                  <a:tcPr marT="45725" marB="45725" marR="91450" marL="91450"/>
                </a:tc>
              </a:tr>
              <a:tr h="370850">
                <a:tc>
                  <a:txBody>
                    <a:bodyPr/>
                    <a:lstStyle/>
                    <a:p>
                      <a:pPr indent="0" lvl="0" marL="0" marR="0" rtl="0" algn="l">
                        <a:spcBef>
                          <a:spcPts val="0"/>
                        </a:spcBef>
                        <a:spcAft>
                          <a:spcPts val="0"/>
                        </a:spcAft>
                        <a:buNone/>
                      </a:pPr>
                      <a:r>
                        <a:rPr lang="es-PE" sz="1600"/>
                        <a:t>&lt;input type=“time”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Hora.</a:t>
                      </a:r>
                      <a:endParaRPr/>
                    </a:p>
                  </a:txBody>
                  <a:tcPr marT="45725" marB="45725" marR="91450" marL="91450"/>
                </a:tc>
              </a:tr>
              <a:tr h="370850">
                <a:tc>
                  <a:txBody>
                    <a:bodyPr/>
                    <a:lstStyle/>
                    <a:p>
                      <a:pPr indent="0" lvl="0" marL="0" marR="0" rtl="0" algn="l">
                        <a:spcBef>
                          <a:spcPts val="0"/>
                        </a:spcBef>
                        <a:spcAft>
                          <a:spcPts val="0"/>
                        </a:spcAft>
                        <a:buNone/>
                      </a:pPr>
                      <a:r>
                        <a:rPr lang="es-PE" sz="1600"/>
                        <a:t>&lt;input type=“datetime-local”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Fecha y hora local.</a:t>
                      </a:r>
                      <a:endParaRPr/>
                    </a:p>
                  </a:txBody>
                  <a:tcPr marT="45725" marB="45725" marR="91450" marL="91450"/>
                </a:tc>
              </a:tr>
              <a:tr h="370850">
                <a:tc>
                  <a:txBody>
                    <a:bodyPr/>
                    <a:lstStyle/>
                    <a:p>
                      <a:pPr indent="0" lvl="0" marL="0" marR="0" rtl="0" algn="l">
                        <a:spcBef>
                          <a:spcPts val="0"/>
                        </a:spcBef>
                        <a:spcAft>
                          <a:spcPts val="0"/>
                        </a:spcAft>
                        <a:buNone/>
                      </a:pPr>
                      <a:r>
                        <a:rPr lang="es-PE" sz="1600"/>
                        <a:t>&lt;input type=“month”</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Mes.</a:t>
                      </a:r>
                      <a:endParaRPr/>
                    </a:p>
                  </a:txBody>
                  <a:tcPr marT="45725" marB="45725" marR="91450" marL="91450"/>
                </a:tc>
              </a:tr>
              <a:tr h="370850">
                <a:tc>
                  <a:txBody>
                    <a:bodyPr/>
                    <a:lstStyle/>
                    <a:p>
                      <a:pPr indent="0" lvl="0" marL="0" marR="0" rtl="0" algn="l">
                        <a:spcBef>
                          <a:spcPts val="0"/>
                        </a:spcBef>
                        <a:spcAft>
                          <a:spcPts val="0"/>
                        </a:spcAft>
                        <a:buNone/>
                      </a:pPr>
                      <a:r>
                        <a:rPr lang="es-PE" sz="1600"/>
                        <a:t>&lt;input type=“week”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Semana.</a:t>
                      </a:r>
                      <a:endParaRPr/>
                    </a:p>
                  </a:txBody>
                  <a:tcPr marT="45725" marB="45725" marR="91450" marL="9145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txBox="1"/>
          <p:nvPr/>
        </p:nvSpPr>
        <p:spPr>
          <a:xfrm>
            <a:off x="407875" y="830751"/>
            <a:ext cx="478386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FECHA Y HORA</a:t>
            </a:r>
            <a:endParaRPr/>
          </a:p>
        </p:txBody>
      </p:sp>
      <p:sp>
        <p:nvSpPr>
          <p:cNvPr id="155" name="Google Shape;155;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56" name="Google Shape;156;p15"/>
          <p:cNvSpPr txBox="1"/>
          <p:nvPr/>
        </p:nvSpPr>
        <p:spPr>
          <a:xfrm>
            <a:off x="407876" y="1374493"/>
            <a:ext cx="4320241" cy="203132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Atributos propios para los campos de fecha y hora:</a:t>
            </a:r>
            <a:endParaRPr/>
          </a:p>
          <a:p>
            <a:pPr indent="-142875" lvl="0" marL="180000" marR="0" rtl="0" algn="l">
              <a:spcBef>
                <a:spcPts val="0"/>
              </a:spcBef>
              <a:spcAft>
                <a:spcPts val="0"/>
              </a:spcAft>
              <a:buClr>
                <a:schemeClr val="dk1"/>
              </a:buClr>
              <a:buSzPts val="400"/>
              <a:buFont typeface="Arial"/>
              <a:buNone/>
            </a:pPr>
            <a:r>
              <a:t/>
            </a:r>
            <a:endParaRPr sz="400">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min:</a:t>
            </a:r>
            <a:r>
              <a:rPr b="0" i="0" lang="es-PE" sz="1600" u="none" cap="none" strike="noStrike">
                <a:solidFill>
                  <a:schemeClr val="dk1"/>
                </a:solidFill>
                <a:latin typeface="Calibri"/>
                <a:ea typeface="Calibri"/>
                <a:cs typeface="Calibri"/>
                <a:sym typeface="Calibri"/>
              </a:rPr>
              <a:t> define el valor mínimo para el campo.</a:t>
            </a:r>
            <a:endParaRPr/>
          </a:p>
          <a:p>
            <a:pPr indent="-184150" lvl="1" marL="754675"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max:</a:t>
            </a:r>
            <a:r>
              <a:rPr b="0" i="0" lang="es-PE" sz="1600" u="none" cap="none" strike="noStrike">
                <a:solidFill>
                  <a:schemeClr val="dk1"/>
                </a:solidFill>
                <a:latin typeface="Calibri"/>
                <a:ea typeface="Calibri"/>
                <a:cs typeface="Calibri"/>
                <a:sym typeface="Calibri"/>
              </a:rPr>
              <a:t> define el valor máximo para el campo.</a:t>
            </a:r>
            <a:endParaRPr/>
          </a:p>
          <a:p>
            <a:pPr indent="-184150" lvl="1" marL="754675"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step:</a:t>
            </a:r>
            <a:r>
              <a:rPr b="0" i="0" lang="es-PE" sz="1600" u="none" cap="none" strike="noStrike">
                <a:solidFill>
                  <a:schemeClr val="dk1"/>
                </a:solidFill>
                <a:latin typeface="Calibri"/>
                <a:ea typeface="Calibri"/>
                <a:cs typeface="Calibri"/>
                <a:sym typeface="Calibri"/>
              </a:rPr>
              <a:t> incremento del valor de la unidad. Puede ser en días para la fecha y segundos para la hora.</a:t>
            </a:r>
            <a:endParaRPr/>
          </a:p>
        </p:txBody>
      </p:sp>
      <p:pic>
        <p:nvPicPr>
          <p:cNvPr descr="African Computer Programmer Writing Code Stock Photo - Download Image Now -  Computer Programmer, Technology, Coding - iStock" id="157" name="Google Shape;157;p15"/>
          <p:cNvPicPr preferRelativeResize="0"/>
          <p:nvPr/>
        </p:nvPicPr>
        <p:blipFill rotWithShape="1">
          <a:blip r:embed="rId3">
            <a:alphaModFix/>
          </a:blip>
          <a:srcRect b="0" l="19566" r="7909" t="0"/>
          <a:stretch/>
        </p:blipFill>
        <p:spPr>
          <a:xfrm>
            <a:off x="5096108" y="1328276"/>
            <a:ext cx="3452170" cy="3170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p:nvPr/>
        </p:nvSpPr>
        <p:spPr>
          <a:xfrm>
            <a:off x="501805" y="1505144"/>
            <a:ext cx="8209058" cy="339342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164" name="Google Shape;164;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65" name="Google Shape;165;p16"/>
          <p:cNvSpPr txBox="1"/>
          <p:nvPr/>
        </p:nvSpPr>
        <p:spPr>
          <a:xfrm>
            <a:off x="407875" y="778788"/>
            <a:ext cx="7204493"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FECHA Y HORA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varios campos de fecha y hora.</a:t>
            </a:r>
            <a:endParaRPr/>
          </a:p>
        </p:txBody>
      </p:sp>
      <p:sp>
        <p:nvSpPr>
          <p:cNvPr id="166" name="Google Shape;166;p16"/>
          <p:cNvSpPr txBox="1"/>
          <p:nvPr/>
        </p:nvSpPr>
        <p:spPr>
          <a:xfrm>
            <a:off x="592994" y="1588911"/>
            <a:ext cx="8049201" cy="323165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"get"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Fecha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"date"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"fecha"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"2021-08-01"</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"2021-12-31"</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step</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Hora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"time"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"Hora"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"09:00"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"20:00"</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step</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"3600"</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Fecha y hora local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"datetime-local"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"fechor"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Mes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"month"</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"mes"</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D4D4D4"/>
                </a:solidFill>
                <a:latin typeface="Consolas"/>
                <a:ea typeface="Consolas"/>
                <a:cs typeface="Consolas"/>
                <a:sym typeface="Consolas"/>
              </a:rPr>
              <a:t>Semana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"week"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"semana"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s-PE" sz="1200">
                <a:solidFill>
                  <a:srgbClr val="808080"/>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p:nvPr/>
        </p:nvSpPr>
        <p:spPr>
          <a:xfrm>
            <a:off x="1659424" y="2702821"/>
            <a:ext cx="6137221" cy="1490931"/>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173" name="Google Shape;173;p17"/>
          <p:cNvSpPr txBox="1"/>
          <p:nvPr/>
        </p:nvSpPr>
        <p:spPr>
          <a:xfrm>
            <a:off x="407875" y="793172"/>
            <a:ext cx="6713758" cy="147732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SELECCIÓN</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 también permite definir campos que hacen posible la selección de un valor entre un grupo de valores.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contamos con la etiqueta </a:t>
            </a:r>
            <a:r>
              <a:rPr b="1" lang="es-PE" sz="1600">
                <a:solidFill>
                  <a:srgbClr val="262626"/>
                </a:solidFill>
                <a:latin typeface="Calibri"/>
                <a:ea typeface="Calibri"/>
                <a:cs typeface="Calibri"/>
                <a:sym typeface="Calibri"/>
              </a:rPr>
              <a:t>&lt;select&gt; </a:t>
            </a:r>
            <a:r>
              <a:rPr lang="es-PE" sz="1600">
                <a:solidFill>
                  <a:srgbClr val="262626"/>
                </a:solidFill>
                <a:latin typeface="Calibri"/>
                <a:ea typeface="Calibri"/>
                <a:cs typeface="Calibri"/>
                <a:sym typeface="Calibri"/>
              </a:rPr>
              <a:t>que permite definir una lista desplegable.</a:t>
            </a:r>
            <a:endParaRPr/>
          </a:p>
        </p:txBody>
      </p:sp>
      <p:sp>
        <p:nvSpPr>
          <p:cNvPr id="174" name="Google Shape;174;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graphicFrame>
        <p:nvGraphicFramePr>
          <p:cNvPr id="175" name="Google Shape;175;p17"/>
          <p:cNvGraphicFramePr/>
          <p:nvPr/>
        </p:nvGraphicFramePr>
        <p:xfrm>
          <a:off x="1700645" y="2702821"/>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type=“checkbox”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Casilla de selección múltiple.</a:t>
                      </a:r>
                      <a:endParaRPr/>
                    </a:p>
                  </a:txBody>
                  <a:tcPr marT="45725" marB="45725" marR="91450" marL="91450"/>
                </a:tc>
              </a:tr>
              <a:tr h="370850">
                <a:tc>
                  <a:txBody>
                    <a:bodyPr/>
                    <a:lstStyle/>
                    <a:p>
                      <a:pPr indent="0" lvl="0" marL="0" marR="0" rtl="0" algn="l">
                        <a:spcBef>
                          <a:spcPts val="0"/>
                        </a:spcBef>
                        <a:spcAft>
                          <a:spcPts val="0"/>
                        </a:spcAft>
                        <a:buNone/>
                      </a:pPr>
                      <a:r>
                        <a:rPr lang="es-PE" sz="1600"/>
                        <a:t>&lt;input type=“radio”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Casilla de selección única.</a:t>
                      </a:r>
                      <a:endParaRPr/>
                    </a:p>
                  </a:txBody>
                  <a:tcPr marT="45725" marB="45725" marR="91450" marL="91450"/>
                </a:tc>
              </a:tr>
              <a:tr h="370850">
                <a:tc>
                  <a:txBody>
                    <a:bodyPr/>
                    <a:lstStyle/>
                    <a:p>
                      <a:pPr indent="0" lvl="0" marL="0" marR="0" rtl="0" algn="l">
                        <a:spcBef>
                          <a:spcPts val="0"/>
                        </a:spcBef>
                        <a:spcAft>
                          <a:spcPts val="0"/>
                        </a:spcAft>
                        <a:buNone/>
                      </a:pPr>
                      <a:r>
                        <a:rPr lang="es-PE" sz="1600"/>
                        <a:t>&lt;select&gt; y &lt;option&gt;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Lista de selección.</a:t>
                      </a:r>
                      <a:endParaRPr/>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nvSpPr>
        <p:spPr>
          <a:xfrm>
            <a:off x="407875" y="817503"/>
            <a:ext cx="3046506"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SELECCIÓN</a:t>
            </a:r>
            <a:endParaRPr/>
          </a:p>
        </p:txBody>
      </p:sp>
      <p:sp>
        <p:nvSpPr>
          <p:cNvPr id="182" name="Google Shape;182;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83" name="Google Shape;183;p18"/>
          <p:cNvSpPr txBox="1"/>
          <p:nvPr/>
        </p:nvSpPr>
        <p:spPr>
          <a:xfrm>
            <a:off x="407875" y="1317511"/>
            <a:ext cx="4985007" cy="252376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Atributos para los campos de selección:</a:t>
            </a:r>
            <a:endParaRPr/>
          </a:p>
          <a:p>
            <a:pPr indent="-142875" lvl="0" marL="180000" marR="0" rtl="0" algn="l">
              <a:spcBef>
                <a:spcPts val="0"/>
              </a:spcBef>
              <a:spcAft>
                <a:spcPts val="0"/>
              </a:spcAft>
              <a:buClr>
                <a:schemeClr val="dk1"/>
              </a:buClr>
              <a:buSzPts val="400"/>
              <a:buFont typeface="Arial"/>
              <a:buNone/>
            </a:pPr>
            <a:r>
              <a:t/>
            </a:r>
            <a:endParaRPr sz="400">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checked:</a:t>
            </a:r>
            <a:r>
              <a:rPr b="0" i="0" lang="es-PE" sz="1600" u="none" cap="none" strike="noStrike">
                <a:solidFill>
                  <a:schemeClr val="dk1"/>
                </a:solidFill>
                <a:latin typeface="Calibri"/>
                <a:ea typeface="Calibri"/>
                <a:cs typeface="Calibri"/>
                <a:sym typeface="Calibri"/>
              </a:rPr>
              <a:t> aplica a los campos </a:t>
            </a:r>
            <a:r>
              <a:rPr b="0" i="1" lang="es-PE" sz="1600" u="none" cap="none" strike="noStrike">
                <a:solidFill>
                  <a:schemeClr val="dk1"/>
                </a:solidFill>
                <a:latin typeface="Calibri"/>
                <a:ea typeface="Calibri"/>
                <a:cs typeface="Calibri"/>
                <a:sym typeface="Calibri"/>
              </a:rPr>
              <a:t>checkbox</a:t>
            </a:r>
            <a:r>
              <a:rPr b="0" i="0" lang="es-PE" sz="1600" u="none" cap="none" strike="noStrike">
                <a:solidFill>
                  <a:schemeClr val="dk1"/>
                </a:solidFill>
                <a:latin typeface="Calibri"/>
                <a:ea typeface="Calibri"/>
                <a:cs typeface="Calibri"/>
                <a:sym typeface="Calibri"/>
              </a:rPr>
              <a:t> y </a:t>
            </a:r>
            <a:r>
              <a:rPr b="0" i="1" lang="es-PE" sz="1600" u="none" cap="none" strike="noStrike">
                <a:solidFill>
                  <a:schemeClr val="dk1"/>
                </a:solidFill>
                <a:latin typeface="Calibri"/>
                <a:ea typeface="Calibri"/>
                <a:cs typeface="Calibri"/>
                <a:sym typeface="Calibri"/>
              </a:rPr>
              <a:t>radio</a:t>
            </a:r>
            <a:r>
              <a:rPr b="0" i="0" lang="es-PE" sz="1600" u="none" cap="none" strike="noStrike">
                <a:solidFill>
                  <a:schemeClr val="dk1"/>
                </a:solidFill>
                <a:latin typeface="Calibri"/>
                <a:ea typeface="Calibri"/>
                <a:cs typeface="Calibri"/>
                <a:sym typeface="Calibri"/>
              </a:rPr>
              <a:t>. Define una opción marcada por defecto.</a:t>
            </a:r>
            <a:endParaRPr/>
          </a:p>
          <a:p>
            <a:pPr indent="-184150" lvl="1" marL="754675"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multiple:</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&lt;select&gt;</a:t>
            </a:r>
            <a:r>
              <a:rPr b="0" i="0" lang="es-PE" sz="1600" u="none" cap="none" strike="noStrike">
                <a:solidFill>
                  <a:schemeClr val="dk1"/>
                </a:solidFill>
                <a:latin typeface="Calibri"/>
                <a:ea typeface="Calibri"/>
                <a:cs typeface="Calibri"/>
                <a:sym typeface="Calibri"/>
              </a:rPr>
              <a:t>. Indica que pueden seleccionarse múltiples valores presionando la tecla Ctrl.</a:t>
            </a:r>
            <a:endParaRPr/>
          </a:p>
          <a:p>
            <a:pPr indent="-184150" lvl="1" marL="754675"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selected:</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&lt;option&gt;</a:t>
            </a:r>
            <a:r>
              <a:rPr b="0" i="0" lang="es-PE" sz="1600" u="none" cap="none" strike="noStrike">
                <a:solidFill>
                  <a:schemeClr val="dk1"/>
                </a:solidFill>
                <a:latin typeface="Calibri"/>
                <a:ea typeface="Calibri"/>
                <a:cs typeface="Calibri"/>
                <a:sym typeface="Calibri"/>
              </a:rPr>
              <a:t>. Define una opción seleccionada por defecto.</a:t>
            </a:r>
            <a:endParaRPr/>
          </a:p>
        </p:txBody>
      </p:sp>
      <p:pic>
        <p:nvPicPr>
          <p:cNvPr descr="1000+ Coder Pictures | Download Free Images on Unsplash" id="184" name="Google Shape;184;p18"/>
          <p:cNvPicPr preferRelativeResize="0"/>
          <p:nvPr/>
        </p:nvPicPr>
        <p:blipFill rotWithShape="1">
          <a:blip r:embed="rId3">
            <a:alphaModFix/>
          </a:blip>
          <a:srcRect b="0" l="0" r="0" t="0"/>
          <a:stretch/>
        </p:blipFill>
        <p:spPr>
          <a:xfrm>
            <a:off x="5947897" y="1063724"/>
            <a:ext cx="2705101" cy="40576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p:nvPr/>
        </p:nvSpPr>
        <p:spPr>
          <a:xfrm>
            <a:off x="966355" y="1450525"/>
            <a:ext cx="7419109" cy="357867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191" name="Google Shape;191;p19"/>
          <p:cNvSpPr txBox="1"/>
          <p:nvPr/>
        </p:nvSpPr>
        <p:spPr>
          <a:xfrm>
            <a:off x="407875" y="816428"/>
            <a:ext cx="7093753"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CAMPOS DE SELECCIÓN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campos de selección.</a:t>
            </a:r>
            <a:endParaRPr/>
          </a:p>
        </p:txBody>
      </p:sp>
      <p:sp>
        <p:nvSpPr>
          <p:cNvPr id="192" name="Google Shape;192;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193" name="Google Shape;193;p19"/>
          <p:cNvSpPr txBox="1"/>
          <p:nvPr/>
        </p:nvSpPr>
        <p:spPr>
          <a:xfrm>
            <a:off x="1056877" y="1534207"/>
            <a:ext cx="7238064" cy="341632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"get"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Comida preferida: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"checkbox"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"comida"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"marina"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Marina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"checkbox"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"comida"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"pasta"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checked</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Pasta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"checkbox"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"comida"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"parrilla"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Parrilla</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Documento de identidad</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"radio"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"documento"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"dni"</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checked</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DNI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br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"radio"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"documento"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"pasaportte"</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Pasaporte</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País</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select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"pais"</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"colombia"</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Colombia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"peru"</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selected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Perú</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"uruguay"</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Uruguay</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option</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select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p</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9" name="Google Shape;49;p2"/>
          <p:cNvSpPr txBox="1"/>
          <p:nvPr/>
        </p:nvSpPr>
        <p:spPr>
          <a:xfrm>
            <a:off x="522595" y="810908"/>
            <a:ext cx="7836314" cy="236988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Existen dos elementos que han estado presentes desde las primeras versiones de HTML:</a:t>
            </a:r>
            <a:endParaRPr/>
          </a:p>
          <a:p>
            <a:pPr indent="-174625" lvl="1" marL="184150" marR="0" rtl="0" algn="l">
              <a:spcBef>
                <a:spcPts val="0"/>
              </a:spcBef>
              <a:spcAft>
                <a:spcPts val="0"/>
              </a:spcAft>
              <a:buClr>
                <a:srgbClr val="262626"/>
              </a:buClr>
              <a:buSzPts val="1400"/>
              <a:buFont typeface="Arial"/>
              <a:buChar char="•"/>
            </a:pPr>
            <a:r>
              <a:rPr b="1" i="0" lang="es-PE" sz="1400" u="none" cap="none" strike="noStrike">
                <a:solidFill>
                  <a:srgbClr val="262626"/>
                </a:solidFill>
                <a:latin typeface="Calibri"/>
                <a:ea typeface="Calibri"/>
                <a:cs typeface="Calibri"/>
                <a:sym typeface="Calibri"/>
              </a:rPr>
              <a:t>Las tablas </a:t>
            </a:r>
            <a:r>
              <a:rPr b="0" i="0" lang="es-PE" sz="1400" u="none" cap="none" strike="noStrike">
                <a:solidFill>
                  <a:srgbClr val="262626"/>
                </a:solidFill>
                <a:latin typeface="Calibri"/>
                <a:ea typeface="Calibri"/>
                <a:cs typeface="Calibri"/>
                <a:sym typeface="Calibri"/>
              </a:rPr>
              <a:t>que nos ayudan a ordenar la información que mostramos en nuestra página web.</a:t>
            </a:r>
            <a:endParaRPr/>
          </a:p>
          <a:p>
            <a:pPr indent="-174625" lvl="1" marL="184150" marR="0" rtl="0" algn="l">
              <a:spcBef>
                <a:spcPts val="0"/>
              </a:spcBef>
              <a:spcAft>
                <a:spcPts val="0"/>
              </a:spcAft>
              <a:buClr>
                <a:srgbClr val="262626"/>
              </a:buClr>
              <a:buSzPts val="1400"/>
              <a:buFont typeface="Arial"/>
              <a:buChar char="•"/>
            </a:pPr>
            <a:r>
              <a:rPr b="1" i="0" lang="es-PE" sz="1400" u="none" cap="none" strike="noStrike">
                <a:solidFill>
                  <a:srgbClr val="262626"/>
                </a:solidFill>
                <a:latin typeface="Calibri"/>
                <a:ea typeface="Calibri"/>
                <a:cs typeface="Calibri"/>
                <a:sym typeface="Calibri"/>
              </a:rPr>
              <a:t>Los formularios </a:t>
            </a:r>
            <a:r>
              <a:rPr b="0" i="0" lang="es-PE" sz="1400" u="none" cap="none" strike="noStrike">
                <a:solidFill>
                  <a:srgbClr val="262626"/>
                </a:solidFill>
                <a:latin typeface="Calibri"/>
                <a:ea typeface="Calibri"/>
                <a:cs typeface="Calibri"/>
                <a:sym typeface="Calibri"/>
              </a:rPr>
              <a:t>que nos permiten interactuar con los usuarios.</a:t>
            </a:r>
            <a:endParaRPr/>
          </a:p>
          <a:p>
            <a:pPr indent="-79375" lvl="1" marL="637200" marR="0" rtl="0" algn="l">
              <a:spcBef>
                <a:spcPts val="0"/>
              </a:spcBef>
              <a:spcAft>
                <a:spcPts val="0"/>
              </a:spcAft>
              <a:buClr>
                <a:schemeClr val="dk1"/>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Estos elementos tienen gran importancia en el diseño y desarrollo de un sitio web.</a:t>
            </a:r>
            <a:endParaRPr/>
          </a:p>
          <a:p>
            <a:pPr indent="-79375" lvl="0" marL="180000" marR="0" rtl="0" algn="l">
              <a:spcBef>
                <a:spcPts val="0"/>
              </a:spcBef>
              <a:spcAft>
                <a:spcPts val="0"/>
              </a:spcAft>
              <a:buClr>
                <a:schemeClr val="dk1"/>
              </a:buClr>
              <a:buSzPts val="1400"/>
              <a:buFont typeface="Arial"/>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Por ello, durante esta sesión:</a:t>
            </a:r>
            <a:endParaRPr/>
          </a:p>
          <a:p>
            <a:pPr indent="-174625" lvl="1" marL="184150" marR="0" rtl="0" algn="l">
              <a:spcBef>
                <a:spcPts val="0"/>
              </a:spcBef>
              <a:spcAft>
                <a:spcPts val="0"/>
              </a:spcAft>
              <a:buClr>
                <a:srgbClr val="262626"/>
              </a:buClr>
              <a:buSzPts val="1400"/>
              <a:buFont typeface="Arial"/>
              <a:buChar char="•"/>
            </a:pPr>
            <a:r>
              <a:rPr b="1" i="0" lang="es-PE" sz="1400" u="none" cap="none" strike="noStrike">
                <a:solidFill>
                  <a:srgbClr val="262626"/>
                </a:solidFill>
                <a:latin typeface="Calibri"/>
                <a:ea typeface="Calibri"/>
                <a:cs typeface="Calibri"/>
                <a:sym typeface="Calibri"/>
              </a:rPr>
              <a:t>Aprenderás</a:t>
            </a:r>
            <a:r>
              <a:rPr b="0" i="0" lang="es-PE" sz="1400" u="none" cap="none" strike="noStrike">
                <a:solidFill>
                  <a:srgbClr val="262626"/>
                </a:solidFill>
                <a:latin typeface="Calibri"/>
                <a:ea typeface="Calibri"/>
                <a:cs typeface="Calibri"/>
                <a:sym typeface="Calibri"/>
              </a:rPr>
              <a:t> a definir tablas y a darles formato para mostrar datos en las páginas web.</a:t>
            </a:r>
            <a:endParaRPr/>
          </a:p>
          <a:p>
            <a:pPr indent="-174625" lvl="1" marL="184150" marR="0" rtl="0" algn="l">
              <a:spcBef>
                <a:spcPts val="0"/>
              </a:spcBef>
              <a:spcAft>
                <a:spcPts val="0"/>
              </a:spcAft>
              <a:buClr>
                <a:srgbClr val="262626"/>
              </a:buClr>
              <a:buSzPts val="1400"/>
              <a:buFont typeface="Arial"/>
              <a:buChar char="•"/>
            </a:pPr>
            <a:r>
              <a:rPr b="1" i="0" lang="es-PE" sz="1400" u="none" cap="none" strike="noStrike">
                <a:solidFill>
                  <a:srgbClr val="262626"/>
                </a:solidFill>
                <a:latin typeface="Calibri"/>
                <a:ea typeface="Calibri"/>
                <a:cs typeface="Calibri"/>
                <a:sym typeface="Calibri"/>
              </a:rPr>
              <a:t>Conocerás</a:t>
            </a:r>
            <a:r>
              <a:rPr b="0" i="0" lang="es-PE" sz="1400" u="none" cap="none" strike="noStrike">
                <a:solidFill>
                  <a:srgbClr val="262626"/>
                </a:solidFill>
                <a:latin typeface="Calibri"/>
                <a:ea typeface="Calibri"/>
                <a:cs typeface="Calibri"/>
                <a:sym typeface="Calibri"/>
              </a:rPr>
              <a:t> la forma de definir formularios con diferentes tipos de campos para la interacción con los usuarios.</a:t>
            </a:r>
            <a:endParaRPr/>
          </a:p>
          <a:p>
            <a:pPr indent="-174625" lvl="1" marL="184150" marR="0" rtl="0" algn="l">
              <a:spcBef>
                <a:spcPts val="0"/>
              </a:spcBef>
              <a:spcAft>
                <a:spcPts val="0"/>
              </a:spcAft>
              <a:buClr>
                <a:srgbClr val="262626"/>
              </a:buClr>
              <a:buSzPts val="1400"/>
              <a:buFont typeface="Arial"/>
              <a:buChar char="•"/>
            </a:pPr>
            <a:r>
              <a:rPr b="1" i="0" lang="es-PE" sz="1400" u="none" cap="none" strike="noStrike">
                <a:solidFill>
                  <a:srgbClr val="262626"/>
                </a:solidFill>
                <a:latin typeface="Calibri"/>
                <a:ea typeface="Calibri"/>
                <a:cs typeface="Calibri"/>
                <a:sym typeface="Calibri"/>
              </a:rPr>
              <a:t>Aplicarás</a:t>
            </a:r>
            <a:r>
              <a:rPr b="0" i="0" lang="es-PE" sz="1400" u="none" cap="none" strike="noStrike">
                <a:solidFill>
                  <a:srgbClr val="262626"/>
                </a:solidFill>
                <a:latin typeface="Calibri"/>
                <a:ea typeface="Calibri"/>
                <a:cs typeface="Calibri"/>
                <a:sym typeface="Calibri"/>
              </a:rPr>
              <a:t> validaciones a los campos de los formularios.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p:nvPr/>
        </p:nvSpPr>
        <p:spPr>
          <a:xfrm>
            <a:off x="1524000" y="2007552"/>
            <a:ext cx="6096000" cy="2225040"/>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200" name="Google Shape;200;p20"/>
          <p:cNvSpPr txBox="1"/>
          <p:nvPr/>
        </p:nvSpPr>
        <p:spPr>
          <a:xfrm>
            <a:off x="407875" y="772632"/>
            <a:ext cx="646303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BOTONES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 también podemos definir una variedad de tipos de botones para el formulario.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contamos con la etiqueta </a:t>
            </a:r>
            <a:r>
              <a:rPr b="1" lang="es-PE" sz="1600">
                <a:solidFill>
                  <a:srgbClr val="262626"/>
                </a:solidFill>
                <a:latin typeface="Calibri"/>
                <a:ea typeface="Calibri"/>
                <a:cs typeface="Calibri"/>
                <a:sym typeface="Calibri"/>
              </a:rPr>
              <a:t>&lt;button&gt; </a:t>
            </a:r>
            <a:r>
              <a:rPr lang="es-PE" sz="1600">
                <a:solidFill>
                  <a:srgbClr val="262626"/>
                </a:solidFill>
                <a:latin typeface="Calibri"/>
                <a:ea typeface="Calibri"/>
                <a:cs typeface="Calibri"/>
                <a:sym typeface="Calibri"/>
              </a:rPr>
              <a:t>para definir un botón genérico.</a:t>
            </a:r>
            <a:endParaRPr/>
          </a:p>
        </p:txBody>
      </p:sp>
      <p:sp>
        <p:nvSpPr>
          <p:cNvPr id="201" name="Google Shape;201;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graphicFrame>
        <p:nvGraphicFramePr>
          <p:cNvPr id="202" name="Google Shape;202;p20"/>
          <p:cNvGraphicFramePr/>
          <p:nvPr/>
        </p:nvGraphicFramePr>
        <p:xfrm>
          <a:off x="1524000" y="2007551"/>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type=“button”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Botón genérico, sin funcionalidad</a:t>
                      </a:r>
                      <a:endParaRPr/>
                    </a:p>
                  </a:txBody>
                  <a:tcPr marT="45725" marB="45725" marR="91450" marL="91450"/>
                </a:tc>
              </a:tr>
              <a:tr h="370850">
                <a:tc>
                  <a:txBody>
                    <a:bodyPr/>
                    <a:lstStyle/>
                    <a:p>
                      <a:pPr indent="0" lvl="0" marL="0" marR="0" rtl="0" algn="l">
                        <a:spcBef>
                          <a:spcPts val="0"/>
                        </a:spcBef>
                        <a:spcAft>
                          <a:spcPts val="0"/>
                        </a:spcAft>
                        <a:buNone/>
                      </a:pPr>
                      <a:r>
                        <a:rPr lang="es-PE" sz="1600"/>
                        <a:t>&lt;input type=“image”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Botón de envío con imagen</a:t>
                      </a:r>
                      <a:endParaRPr/>
                    </a:p>
                  </a:txBody>
                  <a:tcPr marT="45725" marB="45725" marR="91450" marL="91450"/>
                </a:tc>
              </a:tr>
              <a:tr h="370850">
                <a:tc>
                  <a:txBody>
                    <a:bodyPr/>
                    <a:lstStyle/>
                    <a:p>
                      <a:pPr indent="0" lvl="0" marL="0" marR="0" rtl="0" algn="l">
                        <a:spcBef>
                          <a:spcPts val="0"/>
                        </a:spcBef>
                        <a:spcAft>
                          <a:spcPts val="0"/>
                        </a:spcAft>
                        <a:buNone/>
                      </a:pPr>
                      <a:r>
                        <a:rPr lang="es-PE" sz="1600"/>
                        <a:t>&lt;input type=“reset”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Botón de limpieza del formulario</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Calibri"/>
                        <a:buNone/>
                      </a:pPr>
                      <a:r>
                        <a:rPr lang="es-PE" sz="1600"/>
                        <a:t>&lt;input type=“submit”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Botón de envío de información</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Calibri"/>
                        <a:buNone/>
                      </a:pPr>
                      <a:r>
                        <a:rPr lang="es-PE" sz="1600"/>
                        <a:t>&lt;button&gt;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Botón genérico, sin funcionalidad</a:t>
                      </a:r>
                      <a:endParaRPr/>
                    </a:p>
                  </a:txBody>
                  <a:tcPr marT="45725" marB="45725" marR="91450" marL="91450"/>
                </a:tc>
              </a:tr>
            </a:tbl>
          </a:graphicData>
        </a:graphic>
      </p:graphicFrame>
      <p:sp>
        <p:nvSpPr>
          <p:cNvPr id="203" name="Google Shape;203;p20"/>
          <p:cNvSpPr txBox="1"/>
          <p:nvPr/>
        </p:nvSpPr>
        <p:spPr>
          <a:xfrm>
            <a:off x="444535" y="4482629"/>
            <a:ext cx="6389716"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Atributos para los botones:</a:t>
            </a:r>
            <a:endParaRPr/>
          </a:p>
          <a:p>
            <a:pPr indent="-168275" lvl="1" marL="637200" marR="0" rtl="0" algn="l">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value:</a:t>
            </a:r>
            <a:r>
              <a:rPr b="0" i="0" lang="es-PE" sz="1600" u="none" cap="none" strike="noStrike">
                <a:solidFill>
                  <a:srgbClr val="262626"/>
                </a:solidFill>
                <a:latin typeface="Calibri"/>
                <a:ea typeface="Calibri"/>
                <a:cs typeface="Calibri"/>
                <a:sym typeface="Calibri"/>
              </a:rPr>
              <a:t> indica el texto o etiqueta que se mostrará en el botón.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p:nvPr/>
        </p:nvSpPr>
        <p:spPr>
          <a:xfrm>
            <a:off x="805295" y="1610591"/>
            <a:ext cx="7533409" cy="249381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210" name="Google Shape;210;p21"/>
          <p:cNvSpPr txBox="1"/>
          <p:nvPr/>
        </p:nvSpPr>
        <p:spPr>
          <a:xfrm>
            <a:off x="407875" y="787465"/>
            <a:ext cx="816434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BOTONES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dos botones: de limpieza y de envío.</a:t>
            </a:r>
            <a:endParaRPr/>
          </a:p>
        </p:txBody>
      </p:sp>
      <p:sp>
        <p:nvSpPr>
          <p:cNvPr id="211" name="Google Shape;211;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
        <p:nvSpPr>
          <p:cNvPr id="212" name="Google Shape;212;p21"/>
          <p:cNvSpPr txBox="1"/>
          <p:nvPr/>
        </p:nvSpPr>
        <p:spPr>
          <a:xfrm>
            <a:off x="889002" y="1700931"/>
            <a:ext cx="7368073" cy="230832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"get"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Usuario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"nombre"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"Ingrese su usuario"</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Contraseña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"password"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"fecnac"</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"Contraseña"</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"submit"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"reset"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2"/>
          <p:cNvSpPr/>
          <p:nvPr/>
        </p:nvSpPr>
        <p:spPr>
          <a:xfrm>
            <a:off x="424252" y="3703125"/>
            <a:ext cx="7966170" cy="176952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VALIDACIÓN </a:t>
            </a:r>
            <a:r>
              <a:rPr b="1" lang="es-PE" sz="2800">
                <a:solidFill>
                  <a:schemeClr val="lt1"/>
                </a:solidFill>
                <a:latin typeface="Arial"/>
                <a:ea typeface="Arial"/>
                <a:cs typeface="Arial"/>
                <a:sym typeface="Arial"/>
              </a:rPr>
              <a:t>DE FORMULARIOS</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nvSpPr>
        <p:spPr>
          <a:xfrm>
            <a:off x="407875" y="858123"/>
            <a:ext cx="4742303" cy="369331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ingreso de información en un formulario por parte de un usuario es un proceso propenso a errores.</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Por ello, es necesario validar los datos ingresados para minimizar el riesgo.</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validación de los datos puede ejecutarse: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En la página de registro (front-end):</a:t>
            </a:r>
            <a:r>
              <a:rPr b="0" i="0" lang="es-PE" sz="1600" u="none" cap="none" strike="noStrike">
                <a:solidFill>
                  <a:schemeClr val="dk1"/>
                </a:solidFill>
                <a:latin typeface="Calibri"/>
                <a:ea typeface="Calibri"/>
                <a:cs typeface="Calibri"/>
                <a:sym typeface="Calibri"/>
              </a:rPr>
              <a:t> se ejecuta tomando en cuenta el valor de los atributos de los campos HTML. Normalmente se emplean funciones JavaScript.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En el servicio o programa que recibe los datos (back-end):</a:t>
            </a:r>
            <a:r>
              <a:rPr b="0" i="0" lang="es-PE" sz="1600" u="none" cap="none" strike="noStrike">
                <a:solidFill>
                  <a:schemeClr val="dk1"/>
                </a:solidFill>
                <a:latin typeface="Calibri"/>
                <a:ea typeface="Calibri"/>
                <a:cs typeface="Calibri"/>
                <a:sym typeface="Calibri"/>
              </a:rPr>
              <a:t> se validan los datos recibidos empleando el lenguaje de programación del servicio o programa.</a:t>
            </a:r>
            <a:endParaRPr/>
          </a:p>
        </p:txBody>
      </p:sp>
      <p:sp>
        <p:nvSpPr>
          <p:cNvPr id="226" name="Google Shape;226;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VALIDACIÓN DE FORMULARIOS</a:t>
            </a:r>
            <a:endParaRPr sz="1700">
              <a:solidFill>
                <a:srgbClr val="438AD7"/>
              </a:solidFill>
              <a:latin typeface="Calibri"/>
              <a:ea typeface="Calibri"/>
              <a:cs typeface="Calibri"/>
              <a:sym typeface="Calibri"/>
            </a:endParaRPr>
          </a:p>
        </p:txBody>
      </p:sp>
      <p:pic>
        <p:nvPicPr>
          <p:cNvPr descr="Learn to Code" id="227" name="Google Shape;227;p23"/>
          <p:cNvPicPr preferRelativeResize="0"/>
          <p:nvPr/>
        </p:nvPicPr>
        <p:blipFill rotWithShape="1">
          <a:blip r:embed="rId3">
            <a:alphaModFix/>
          </a:blip>
          <a:srcRect b="0" l="24923" r="17875" t="0"/>
          <a:stretch/>
        </p:blipFill>
        <p:spPr>
          <a:xfrm>
            <a:off x="5424055" y="883227"/>
            <a:ext cx="3388569" cy="39485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nvSpPr>
        <p:spPr>
          <a:xfrm>
            <a:off x="407875" y="898124"/>
            <a:ext cx="7080319" cy="320087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ATRIBUTOS PARA VALIDACIÓN</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Para validar los campos, HTML5 ofrece diferentes atributos que establecen los requisitos mínimos para que los campos se consideren correctamente ingresados.</a:t>
            </a:r>
            <a:endParaRPr/>
          </a:p>
          <a:p>
            <a:pPr indent="-66675" lvl="0" marL="1800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Otros atributos que pueden aplicarse a la mayoría de campos: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min:</a:t>
            </a:r>
            <a:r>
              <a:rPr b="0" i="0" lang="es-PE" sz="1600" u="none" cap="none" strike="noStrike">
                <a:solidFill>
                  <a:schemeClr val="dk1"/>
                </a:solidFill>
                <a:latin typeface="Calibri"/>
                <a:ea typeface="Calibri"/>
                <a:cs typeface="Calibri"/>
                <a:sym typeface="Calibri"/>
              </a:rPr>
              <a:t> define el valor mínimo para 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minlength:</a:t>
            </a:r>
            <a:r>
              <a:rPr b="0" i="0" lang="es-PE" sz="1600" u="none" cap="none" strike="noStrike">
                <a:solidFill>
                  <a:schemeClr val="dk1"/>
                </a:solidFill>
                <a:latin typeface="Calibri"/>
                <a:ea typeface="Calibri"/>
                <a:cs typeface="Calibri"/>
                <a:sym typeface="Calibri"/>
              </a:rPr>
              <a:t> número mínimo de caracteres que el usuario puede introducir.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max:</a:t>
            </a:r>
            <a:r>
              <a:rPr b="0" i="0" lang="es-PE" sz="1600" u="none" cap="none" strike="noStrike">
                <a:solidFill>
                  <a:schemeClr val="dk1"/>
                </a:solidFill>
                <a:latin typeface="Calibri"/>
                <a:ea typeface="Calibri"/>
                <a:cs typeface="Calibri"/>
                <a:sym typeface="Calibri"/>
              </a:rPr>
              <a:t> define el valor máximo para 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maxlength:</a:t>
            </a:r>
            <a:r>
              <a:rPr b="0" i="0" lang="es-PE" sz="1600" u="none" cap="none" strike="noStrike">
                <a:solidFill>
                  <a:schemeClr val="dk1"/>
                </a:solidFill>
                <a:latin typeface="Calibri"/>
                <a:ea typeface="Calibri"/>
                <a:cs typeface="Calibri"/>
                <a:sym typeface="Calibri"/>
              </a:rPr>
              <a:t> número máximo de caracteres que el usuario puede introducir.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pattern:</a:t>
            </a:r>
            <a:r>
              <a:rPr b="0" i="0" lang="es-PE" sz="1600" u="none" cap="none" strike="noStrike">
                <a:solidFill>
                  <a:schemeClr val="dk1"/>
                </a:solidFill>
                <a:latin typeface="Calibri"/>
                <a:ea typeface="Calibri"/>
                <a:cs typeface="Calibri"/>
                <a:sym typeface="Calibri"/>
              </a:rPr>
              <a:t> especifica una expresión regular para validar que el campo tenga el formato correcto.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required:</a:t>
            </a:r>
            <a:r>
              <a:rPr b="0" i="0" lang="es-PE" sz="1600" u="none" cap="none" strike="noStrike">
                <a:solidFill>
                  <a:schemeClr val="dk1"/>
                </a:solidFill>
                <a:latin typeface="Calibri"/>
                <a:ea typeface="Calibri"/>
                <a:cs typeface="Calibri"/>
                <a:sym typeface="Calibri"/>
              </a:rPr>
              <a:t> indica que el campo debe ser ingresado obligatoriamente.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step:</a:t>
            </a:r>
            <a:r>
              <a:rPr b="0" i="0" lang="es-PE" sz="1600" u="none" cap="none" strike="noStrike">
                <a:solidFill>
                  <a:schemeClr val="dk1"/>
                </a:solidFill>
                <a:latin typeface="Calibri"/>
                <a:ea typeface="Calibri"/>
                <a:cs typeface="Calibri"/>
                <a:sym typeface="Calibri"/>
              </a:rPr>
              <a:t> incremento del valor de la unidad del campo.</a:t>
            </a:r>
            <a:endParaRPr/>
          </a:p>
        </p:txBody>
      </p:sp>
      <p:sp>
        <p:nvSpPr>
          <p:cNvPr id="234" name="Google Shape;234;p2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VALIDACIÓN DE FORMULARIOS</a:t>
            </a:r>
            <a:endParaRPr sz="1700">
              <a:solidFill>
                <a:srgbClr val="438AD7"/>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5"/>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241" name="Google Shape;241;p25"/>
          <p:cNvSpPr txBox="1"/>
          <p:nvPr/>
        </p:nvSpPr>
        <p:spPr>
          <a:xfrm>
            <a:off x="2348440" y="2347380"/>
            <a:ext cx="4447120" cy="261610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2000">
                <a:solidFill>
                  <a:schemeClr val="dk1"/>
                </a:solidFill>
                <a:latin typeface="Calibri"/>
                <a:ea typeface="Calibri"/>
                <a:cs typeface="Calibri"/>
                <a:sym typeface="Calibri"/>
              </a:rPr>
              <a:t>ATRIBUTOS PARA VALIDACIÓN</a:t>
            </a:r>
            <a:endParaRPr/>
          </a:p>
          <a:p>
            <a:pPr indent="0" lvl="0" marL="11725" marR="0" rtl="0" algn="l">
              <a:spcBef>
                <a:spcPts val="0"/>
              </a:spcBef>
              <a:spcAft>
                <a:spcPts val="0"/>
              </a:spcAft>
              <a:buNone/>
            </a:pPr>
            <a:r>
              <a:t/>
            </a:r>
            <a:endParaRPr b="1" sz="2000">
              <a:solidFill>
                <a:schemeClr val="dk1"/>
              </a:solidFill>
              <a:latin typeface="Calibri"/>
              <a:ea typeface="Calibri"/>
              <a:cs typeface="Calibri"/>
              <a:sym typeface="Calibri"/>
            </a:endParaRPr>
          </a:p>
          <a:p>
            <a:pPr indent="-342900" lvl="0" marL="354625"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Para los valores email y url del atributo type de la etiqueta &lt;input&gt; por defecto se valida que los valores de los campos correspondan a una dirección de e-mail válida o a una dirección URL válida.</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p:nvPr/>
        </p:nvSpPr>
        <p:spPr>
          <a:xfrm>
            <a:off x="1730301" y="1736206"/>
            <a:ext cx="6096000" cy="2595880"/>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400"/>
              <a:buFont typeface="Arial"/>
              <a:buNone/>
            </a:pPr>
            <a:r>
              <a:t/>
            </a:r>
            <a:endParaRPr sz="1400">
              <a:solidFill>
                <a:schemeClr val="dk1"/>
              </a:solidFill>
              <a:latin typeface="Calibri"/>
              <a:ea typeface="Calibri"/>
              <a:cs typeface="Calibri"/>
              <a:sym typeface="Calibri"/>
            </a:endParaRPr>
          </a:p>
        </p:txBody>
      </p:sp>
      <p:sp>
        <p:nvSpPr>
          <p:cNvPr id="248" name="Google Shape;248;p26"/>
          <p:cNvSpPr txBox="1"/>
          <p:nvPr/>
        </p:nvSpPr>
        <p:spPr>
          <a:xfrm>
            <a:off x="407875" y="761248"/>
            <a:ext cx="7011678"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PSEUDOCLASES PARA VALIDACIÓN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CSS define un conjunto de pseudoclases que ayudan a la validación de campos.</a:t>
            </a:r>
            <a:endParaRPr/>
          </a:p>
        </p:txBody>
      </p:sp>
      <p:sp>
        <p:nvSpPr>
          <p:cNvPr id="249" name="Google Shape;249;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VALIDACIÓN DE FORMULARIOS</a:t>
            </a:r>
            <a:endParaRPr sz="1700">
              <a:solidFill>
                <a:srgbClr val="438AD7"/>
              </a:solidFill>
              <a:latin typeface="Calibri"/>
              <a:ea typeface="Calibri"/>
              <a:cs typeface="Calibri"/>
              <a:sym typeface="Calibri"/>
            </a:endParaRPr>
          </a:p>
        </p:txBody>
      </p:sp>
      <p:graphicFrame>
        <p:nvGraphicFramePr>
          <p:cNvPr id="250" name="Google Shape;250;p26"/>
          <p:cNvGraphicFramePr/>
          <p:nvPr/>
        </p:nvGraphicFramePr>
        <p:xfrm>
          <a:off x="1730301" y="1736205"/>
          <a:ext cx="3000000" cy="3000000"/>
        </p:xfrm>
        <a:graphic>
          <a:graphicData uri="http://schemas.openxmlformats.org/drawingml/2006/table">
            <a:tbl>
              <a:tblPr bandRow="1" firstRow="1">
                <a:noFill/>
                <a:tableStyleId>{18678B8A-99FE-4870-A889-C65A9217F490}</a:tableStyleId>
              </a:tblPr>
              <a:tblGrid>
                <a:gridCol w="2016025"/>
                <a:gridCol w="4079975"/>
              </a:tblGrid>
              <a:tr h="370850">
                <a:tc>
                  <a:txBody>
                    <a:bodyPr/>
                    <a:lstStyle/>
                    <a:p>
                      <a:pPr indent="0" lvl="0" marL="0" marR="0" rtl="0" algn="l">
                        <a:spcBef>
                          <a:spcPts val="0"/>
                        </a:spcBef>
                        <a:spcAft>
                          <a:spcPts val="0"/>
                        </a:spcAft>
                        <a:buNone/>
                      </a:pPr>
                      <a:r>
                        <a:rPr lang="es-PE" sz="1600"/>
                        <a:t>Pseudo clase</a:t>
                      </a:r>
                      <a:endParaRPr/>
                    </a:p>
                  </a:txBody>
                  <a:tcPr marT="45725" marB="45725" marR="91450" marL="91450"/>
                </a:tc>
                <a:tc>
                  <a:txBody>
                    <a:bodyPr/>
                    <a:lstStyle/>
                    <a:p>
                      <a:pPr indent="0" lvl="0" marL="0" marR="0" rtl="0" algn="l">
                        <a:spcBef>
                          <a:spcPts val="0"/>
                        </a:spcBef>
                        <a:spcAft>
                          <a:spcPts val="0"/>
                        </a:spcAft>
                        <a:buNone/>
                      </a:pPr>
                      <a:r>
                        <a:rPr lang="es-PE" sz="1600"/>
                        <a:t>Aplica cuando</a:t>
                      </a:r>
                      <a:endParaRPr/>
                    </a:p>
                  </a:txBody>
                  <a:tcPr marT="45725" marB="45725" marR="91450" marL="91450"/>
                </a:tc>
              </a:tr>
              <a:tr h="370850">
                <a:tc>
                  <a:txBody>
                    <a:bodyPr/>
                    <a:lstStyle/>
                    <a:p>
                      <a:pPr indent="0" lvl="0" marL="0" marR="0" rtl="0" algn="l">
                        <a:spcBef>
                          <a:spcPts val="0"/>
                        </a:spcBef>
                        <a:spcAft>
                          <a:spcPts val="0"/>
                        </a:spcAft>
                        <a:buNone/>
                      </a:pPr>
                      <a:r>
                        <a:rPr lang="es-PE" sz="1600"/>
                        <a:t>:required</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El campo es obligatorio.</a:t>
                      </a:r>
                      <a:endParaRPr/>
                    </a:p>
                  </a:txBody>
                  <a:tcPr marT="45725" marB="45725" marR="91450" marL="91450"/>
                </a:tc>
              </a:tr>
              <a:tr h="370850">
                <a:tc>
                  <a:txBody>
                    <a:bodyPr/>
                    <a:lstStyle/>
                    <a:p>
                      <a:pPr indent="0" lvl="0" marL="0" marR="0" rtl="0" algn="l">
                        <a:spcBef>
                          <a:spcPts val="0"/>
                        </a:spcBef>
                        <a:spcAft>
                          <a:spcPts val="0"/>
                        </a:spcAft>
                        <a:buNone/>
                      </a:pPr>
                      <a:r>
                        <a:rPr lang="es-PE" sz="1600"/>
                        <a:t>:optional</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El campo es opcional.</a:t>
                      </a:r>
                      <a:endParaRPr/>
                    </a:p>
                  </a:txBody>
                  <a:tcPr marT="45725" marB="45725" marR="91450" marL="91450"/>
                </a:tc>
              </a:tr>
              <a:tr h="370850">
                <a:tc>
                  <a:txBody>
                    <a:bodyPr/>
                    <a:lstStyle/>
                    <a:p>
                      <a:pPr indent="0" lvl="0" marL="0" marR="0" rtl="0" algn="l">
                        <a:spcBef>
                          <a:spcPts val="0"/>
                        </a:spcBef>
                        <a:spcAft>
                          <a:spcPts val="0"/>
                        </a:spcAft>
                        <a:buNone/>
                      </a:pPr>
                      <a:r>
                        <a:rPr lang="es-PE" sz="1600"/>
                        <a:t>:invalid</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Los campos no cumplen la validación HTML5.</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Calibri"/>
                        <a:buNone/>
                      </a:pPr>
                      <a:r>
                        <a:rPr lang="es-PE" sz="1600"/>
                        <a:t>:valid</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Los campos cumplen la validación HTML5.</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Calibri"/>
                        <a:buNone/>
                      </a:pPr>
                      <a:r>
                        <a:rPr lang="es-PE" sz="1600"/>
                        <a:t>:out-of-range</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Los campos numéricos están fuera del rango.</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Calibri"/>
                        <a:buNone/>
                      </a:pPr>
                      <a:r>
                        <a:rPr lang="es-PE" sz="1600"/>
                        <a:t>:in-range</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Los campos numéricos están dentro del rango.</a:t>
                      </a:r>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p:nvPr/>
        </p:nvSpPr>
        <p:spPr>
          <a:xfrm>
            <a:off x="416363" y="1366527"/>
            <a:ext cx="8311274" cy="358486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257" name="Google Shape;257;p27"/>
          <p:cNvSpPr txBox="1"/>
          <p:nvPr/>
        </p:nvSpPr>
        <p:spPr>
          <a:xfrm>
            <a:off x="407875" y="763609"/>
            <a:ext cx="816434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campos para su validación.</a:t>
            </a:r>
            <a:endParaRPr/>
          </a:p>
        </p:txBody>
      </p:sp>
      <p:sp>
        <p:nvSpPr>
          <p:cNvPr id="258" name="Google Shape;258;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VALIDACIÓN DE FORMULARIOS</a:t>
            </a:r>
            <a:endParaRPr sz="1700">
              <a:solidFill>
                <a:srgbClr val="438AD7"/>
              </a:solidFill>
              <a:latin typeface="Calibri"/>
              <a:ea typeface="Calibri"/>
              <a:cs typeface="Calibri"/>
              <a:sym typeface="Calibri"/>
            </a:endParaRPr>
          </a:p>
        </p:txBody>
      </p:sp>
      <p:sp>
        <p:nvSpPr>
          <p:cNvPr id="259" name="Google Shape;259;p27"/>
          <p:cNvSpPr txBox="1"/>
          <p:nvPr/>
        </p:nvSpPr>
        <p:spPr>
          <a:xfrm>
            <a:off x="489833" y="1461344"/>
            <a:ext cx="8164347" cy="341632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"post"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action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Nombre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"nombre"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required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"Ingrese su nombre"</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Edad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"number"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"edad"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"18"</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"18"</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max</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"55"</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step</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"1"</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required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Correo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"email"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"correo"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required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"Ingrese su correo"</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Celular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"tel"</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minlength</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"9"</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placeholder</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"Ingrese su celular"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"submit"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"reset"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p:nvPr/>
        </p:nvSpPr>
        <p:spPr>
          <a:xfrm>
            <a:off x="3968331" y="3041339"/>
            <a:ext cx="3045315" cy="2356495"/>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266" name="Google Shape;266;p28"/>
          <p:cNvPicPr preferRelativeResize="0"/>
          <p:nvPr/>
        </p:nvPicPr>
        <p:blipFill rotWithShape="1">
          <a:blip r:embed="rId3">
            <a:alphaModFix/>
          </a:blip>
          <a:srcRect b="37557" l="0" r="0" t="0"/>
          <a:stretch/>
        </p:blipFill>
        <p:spPr>
          <a:xfrm>
            <a:off x="4002626" y="3081069"/>
            <a:ext cx="2968132" cy="1158348"/>
          </a:xfrm>
          <a:prstGeom prst="rect">
            <a:avLst/>
          </a:prstGeom>
          <a:noFill/>
          <a:ln>
            <a:noFill/>
          </a:ln>
        </p:spPr>
      </p:pic>
      <p:sp>
        <p:nvSpPr>
          <p:cNvPr id="267" name="Google Shape;267;p28"/>
          <p:cNvSpPr/>
          <p:nvPr/>
        </p:nvSpPr>
        <p:spPr>
          <a:xfrm>
            <a:off x="2272473" y="1437579"/>
            <a:ext cx="4599053" cy="131478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268" name="Google Shape;268;p28"/>
          <p:cNvSpPr txBox="1"/>
          <p:nvPr/>
        </p:nvSpPr>
        <p:spPr>
          <a:xfrm>
            <a:off x="407875" y="770757"/>
            <a:ext cx="5329790"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agrega la especificación de las pseudo clases </a:t>
            </a:r>
            <a:r>
              <a:rPr b="1" i="1" lang="es-PE" sz="1600">
                <a:solidFill>
                  <a:srgbClr val="262626"/>
                </a:solidFill>
                <a:latin typeface="Calibri"/>
                <a:ea typeface="Calibri"/>
                <a:cs typeface="Calibri"/>
                <a:sym typeface="Calibri"/>
              </a:rPr>
              <a:t>:valid</a:t>
            </a:r>
            <a:r>
              <a:rPr lang="es-PE" sz="1600">
                <a:solidFill>
                  <a:srgbClr val="262626"/>
                </a:solidFill>
                <a:latin typeface="Calibri"/>
                <a:ea typeface="Calibri"/>
                <a:cs typeface="Calibri"/>
                <a:sym typeface="Calibri"/>
              </a:rPr>
              <a:t> e </a:t>
            </a:r>
            <a:r>
              <a:rPr b="1" i="1" lang="es-PE" sz="1600">
                <a:solidFill>
                  <a:srgbClr val="262626"/>
                </a:solidFill>
                <a:latin typeface="Calibri"/>
                <a:ea typeface="Calibri"/>
                <a:cs typeface="Calibri"/>
                <a:sym typeface="Calibri"/>
              </a:rPr>
              <a:t>:invalid</a:t>
            </a:r>
            <a:r>
              <a:rPr lang="es-PE" sz="1600">
                <a:solidFill>
                  <a:srgbClr val="262626"/>
                </a:solidFill>
                <a:latin typeface="Calibri"/>
                <a:ea typeface="Calibri"/>
                <a:cs typeface="Calibri"/>
                <a:sym typeface="Calibri"/>
              </a:rPr>
              <a:t> para identificar a los campos que cumplen la validación.</a:t>
            </a:r>
            <a:endParaRPr/>
          </a:p>
        </p:txBody>
      </p:sp>
      <p:sp>
        <p:nvSpPr>
          <p:cNvPr id="269" name="Google Shape;269;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VALIDACIÓN DE FORMULARIOS</a:t>
            </a:r>
            <a:endParaRPr sz="1700">
              <a:solidFill>
                <a:srgbClr val="438AD7"/>
              </a:solidFill>
              <a:latin typeface="Calibri"/>
              <a:ea typeface="Calibri"/>
              <a:cs typeface="Calibri"/>
              <a:sym typeface="Calibri"/>
            </a:endParaRPr>
          </a:p>
        </p:txBody>
      </p:sp>
      <p:sp>
        <p:nvSpPr>
          <p:cNvPr id="270" name="Google Shape;270;p28"/>
          <p:cNvSpPr txBox="1"/>
          <p:nvPr/>
        </p:nvSpPr>
        <p:spPr>
          <a:xfrm>
            <a:off x="2319602" y="1495360"/>
            <a:ext cx="4504796"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input:valid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lightsteelblue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input:invalid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lightpink</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271" name="Google Shape;271;p28"/>
          <p:cNvSpPr txBox="1"/>
          <p:nvPr/>
        </p:nvSpPr>
        <p:spPr>
          <a:xfrm>
            <a:off x="559599" y="3014092"/>
            <a:ext cx="3141509"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a:t>
            </a:r>
            <a:endParaRPr/>
          </a:p>
        </p:txBody>
      </p:sp>
      <p:pic>
        <p:nvPicPr>
          <p:cNvPr id="272" name="Google Shape;272;p28"/>
          <p:cNvPicPr preferRelativeResize="0"/>
          <p:nvPr/>
        </p:nvPicPr>
        <p:blipFill rotWithShape="1">
          <a:blip r:embed="rId4">
            <a:alphaModFix/>
          </a:blip>
          <a:srcRect b="0" l="0" r="0" t="0"/>
          <a:stretch/>
        </p:blipFill>
        <p:spPr>
          <a:xfrm>
            <a:off x="4201818" y="3506535"/>
            <a:ext cx="2569747" cy="18330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9"/>
          <p:cNvSpPr/>
          <p:nvPr/>
        </p:nvSpPr>
        <p:spPr>
          <a:xfrm>
            <a:off x="424252" y="3703125"/>
            <a:ext cx="7966170" cy="211936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OTROS CONTROLES </a:t>
            </a:r>
            <a:r>
              <a:rPr b="1" lang="es-PE" sz="2800">
                <a:solidFill>
                  <a:schemeClr val="lt1"/>
                </a:solidFill>
                <a:latin typeface="Arial"/>
                <a:ea typeface="Arial"/>
                <a:cs typeface="Arial"/>
                <a:sym typeface="Arial"/>
              </a:rPr>
              <a:t>DE FORMULARIOS</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3"/>
          <p:cNvSpPr/>
          <p:nvPr/>
        </p:nvSpPr>
        <p:spPr>
          <a:xfrm>
            <a:off x="424252" y="3703125"/>
            <a:ext cx="7966170" cy="125348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FORMULARIOS Y </a:t>
            </a:r>
            <a:r>
              <a:rPr b="1" lang="es-PE" sz="2800">
                <a:solidFill>
                  <a:schemeClr val="lt1"/>
                </a:solidFill>
                <a:latin typeface="Arial"/>
                <a:ea typeface="Arial"/>
                <a:cs typeface="Arial"/>
                <a:sym typeface="Arial"/>
              </a:rPr>
              <a:t>ARMADO BÁSICO</a:t>
            </a:r>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p:nvPr/>
        </p:nvSpPr>
        <p:spPr>
          <a:xfrm>
            <a:off x="1531632" y="2486661"/>
            <a:ext cx="6080736" cy="741680"/>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400"/>
              <a:buFont typeface="Arial"/>
              <a:buNone/>
            </a:pPr>
            <a:r>
              <a:t/>
            </a:r>
            <a:endParaRPr sz="1400">
              <a:solidFill>
                <a:schemeClr val="dk1"/>
              </a:solidFill>
              <a:latin typeface="Calibri"/>
              <a:ea typeface="Calibri"/>
              <a:cs typeface="Calibri"/>
              <a:sym typeface="Calibri"/>
            </a:endParaRPr>
          </a:p>
        </p:txBody>
      </p:sp>
      <p:sp>
        <p:nvSpPr>
          <p:cNvPr id="286" name="Google Shape;286;p30"/>
          <p:cNvSpPr txBox="1"/>
          <p:nvPr/>
        </p:nvSpPr>
        <p:spPr>
          <a:xfrm>
            <a:off x="407875" y="881811"/>
            <a:ext cx="6571599"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SELECCIÓN DE ARCHIVOS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Mediante 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 podemos colocar un campo en un formulario que nos permite seleccionar un archivo para su envío.</a:t>
            </a:r>
            <a:endParaRPr/>
          </a:p>
        </p:txBody>
      </p:sp>
      <p:sp>
        <p:nvSpPr>
          <p:cNvPr id="287" name="Google Shape;287;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OTROS CONTROLES DE FORMULARIOS</a:t>
            </a:r>
            <a:endParaRPr/>
          </a:p>
        </p:txBody>
      </p:sp>
      <p:graphicFrame>
        <p:nvGraphicFramePr>
          <p:cNvPr id="288" name="Google Shape;288;p30"/>
          <p:cNvGraphicFramePr/>
          <p:nvPr/>
        </p:nvGraphicFramePr>
        <p:xfrm>
          <a:off x="1516368" y="2486660"/>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type=“file”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Selección de archivo.</a:t>
                      </a:r>
                      <a:endParaRPr/>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nvSpPr>
        <p:spPr>
          <a:xfrm>
            <a:off x="407875" y="893841"/>
            <a:ext cx="491481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SELECCIÓN DE ARCHIVOS</a:t>
            </a:r>
            <a:endParaRPr/>
          </a:p>
        </p:txBody>
      </p:sp>
      <p:sp>
        <p:nvSpPr>
          <p:cNvPr id="295" name="Google Shape;295;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OTROS CONTROLES DE FORMULARIOS</a:t>
            </a:r>
            <a:endParaRPr/>
          </a:p>
        </p:txBody>
      </p:sp>
      <p:sp>
        <p:nvSpPr>
          <p:cNvPr id="296" name="Google Shape;296;p31"/>
          <p:cNvSpPr txBox="1"/>
          <p:nvPr/>
        </p:nvSpPr>
        <p:spPr>
          <a:xfrm>
            <a:off x="407875" y="1359130"/>
            <a:ext cx="7615248" cy="236988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realizar el envío debemos tener en cuenta algunos atributos:</a:t>
            </a:r>
            <a:endParaRPr/>
          </a:p>
          <a:p>
            <a:pPr indent="-142875" lvl="0" marL="180000" marR="0" rtl="0" algn="l">
              <a:spcBef>
                <a:spcPts val="0"/>
              </a:spcBef>
              <a:spcAft>
                <a:spcPts val="0"/>
              </a:spcAft>
              <a:buClr>
                <a:schemeClr val="dk1"/>
              </a:buClr>
              <a:buSzPts val="400"/>
              <a:buFont typeface="Arial"/>
              <a:buNone/>
            </a:pPr>
            <a:r>
              <a:t/>
            </a:r>
            <a:endParaRPr sz="400">
              <a:solidFill>
                <a:srgbClr val="262626"/>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method:</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&lt;form&gt;</a:t>
            </a:r>
            <a:r>
              <a:rPr b="0" i="0" lang="es-PE" sz="1600" u="none" cap="none" strike="noStrike">
                <a:solidFill>
                  <a:schemeClr val="dk1"/>
                </a:solidFill>
                <a:latin typeface="Calibri"/>
                <a:ea typeface="Calibri"/>
                <a:cs typeface="Calibri"/>
                <a:sym typeface="Calibri"/>
              </a:rPr>
              <a:t>. Indica el método de envío del formulario. Para el envío de un archivo debe especificarse el valor “</a:t>
            </a:r>
            <a:r>
              <a:rPr b="0" i="1" lang="es-PE" sz="1600" u="none" cap="none" strike="noStrike">
                <a:solidFill>
                  <a:schemeClr val="dk1"/>
                </a:solidFill>
                <a:latin typeface="Calibri"/>
                <a:ea typeface="Calibri"/>
                <a:cs typeface="Calibri"/>
                <a:sym typeface="Calibri"/>
              </a:rPr>
              <a:t>post</a:t>
            </a:r>
            <a:r>
              <a:rPr b="0" i="0" lang="es-PE" sz="1600" u="none" cap="none" strike="noStrike">
                <a:solidFill>
                  <a:schemeClr val="dk1"/>
                </a:solidFill>
                <a:latin typeface="Calibri"/>
                <a:ea typeface="Calibri"/>
                <a:cs typeface="Calibri"/>
                <a:sym typeface="Calibri"/>
              </a:rPr>
              <a:t>”.</a:t>
            </a:r>
            <a:endParaRPr/>
          </a:p>
          <a:p>
            <a:pPr indent="-158750" lvl="1" marL="640375" marR="0" rtl="0" algn="l">
              <a:spcBef>
                <a:spcPts val="0"/>
              </a:spcBef>
              <a:spcAft>
                <a:spcPts val="0"/>
              </a:spcAft>
              <a:buClr>
                <a:schemeClr val="dk1"/>
              </a:buClr>
              <a:buSzPts val="200"/>
              <a:buFont typeface="Arial"/>
              <a:buNone/>
            </a:pPr>
            <a:r>
              <a:t/>
            </a:r>
            <a:endParaRPr b="1" i="0" sz="2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enctype:</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&lt;form&gt;</a:t>
            </a:r>
            <a:r>
              <a:rPr b="0" i="0" lang="es-PE" sz="1600" u="none" cap="none" strike="noStrike">
                <a:solidFill>
                  <a:schemeClr val="dk1"/>
                </a:solidFill>
                <a:latin typeface="Calibri"/>
                <a:ea typeface="Calibri"/>
                <a:cs typeface="Calibri"/>
                <a:sym typeface="Calibri"/>
              </a:rPr>
              <a:t>. Indica el tipo de contenido que es enviado por el formulario. Para el envío de un archivo se debe especificar el valor “</a:t>
            </a:r>
            <a:r>
              <a:rPr b="0" i="1" lang="es-PE" sz="1600" u="none" cap="none" strike="noStrike">
                <a:solidFill>
                  <a:schemeClr val="dk1"/>
                </a:solidFill>
                <a:latin typeface="Calibri"/>
                <a:ea typeface="Calibri"/>
                <a:cs typeface="Calibri"/>
                <a:sym typeface="Calibri"/>
              </a:rPr>
              <a:t>multipart/form-data</a:t>
            </a:r>
            <a:r>
              <a:rPr b="0" i="0" lang="es-PE" sz="1600" u="none" cap="none" strike="noStrike">
                <a:solidFill>
                  <a:schemeClr val="dk1"/>
                </a:solidFill>
                <a:latin typeface="Calibri"/>
                <a:ea typeface="Calibri"/>
                <a:cs typeface="Calibri"/>
                <a:sym typeface="Calibri"/>
              </a:rPr>
              <a:t>”.</a:t>
            </a:r>
            <a:endParaRPr/>
          </a:p>
          <a:p>
            <a:pPr indent="-158750" lvl="1" marL="640375" marR="0" rtl="0" algn="l">
              <a:spcBef>
                <a:spcPts val="0"/>
              </a:spcBef>
              <a:spcAft>
                <a:spcPts val="0"/>
              </a:spcAft>
              <a:buClr>
                <a:schemeClr val="dk1"/>
              </a:buClr>
              <a:buSzPts val="200"/>
              <a:buFont typeface="Arial"/>
              <a:buNone/>
            </a:pPr>
            <a:r>
              <a:t/>
            </a:r>
            <a:endParaRPr b="0" i="0" sz="2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accept:</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&lt;input&gt;</a:t>
            </a:r>
            <a:r>
              <a:rPr b="0" i="0" lang="es-PE" sz="1600" u="none" cap="none" strike="noStrike">
                <a:solidFill>
                  <a:schemeClr val="dk1"/>
                </a:solidFill>
                <a:latin typeface="Calibri"/>
                <a:ea typeface="Calibri"/>
                <a:cs typeface="Calibri"/>
                <a:sym typeface="Calibri"/>
              </a:rPr>
              <a:t>. Permite especificar los tipos de archivo que se aceptan en el envío.</a:t>
            </a:r>
            <a:endParaRPr/>
          </a:p>
          <a:p>
            <a:pPr indent="-158750" lvl="1" marL="640375" marR="0" rtl="0" algn="l">
              <a:spcBef>
                <a:spcPts val="0"/>
              </a:spcBef>
              <a:spcAft>
                <a:spcPts val="0"/>
              </a:spcAft>
              <a:buClr>
                <a:schemeClr val="dk1"/>
              </a:buClr>
              <a:buSzPts val="200"/>
              <a:buFont typeface="Arial"/>
              <a:buNone/>
            </a:pPr>
            <a:r>
              <a:t/>
            </a:r>
            <a:endParaRPr b="0" i="0" sz="200" u="none" cap="none" strike="noStrike">
              <a:solidFill>
                <a:schemeClr val="dk1"/>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multiple:</a:t>
            </a:r>
            <a:r>
              <a:rPr b="0" i="0" lang="es-PE" sz="1600" u="none" cap="none" strike="noStrike">
                <a:solidFill>
                  <a:schemeClr val="dk1"/>
                </a:solidFill>
                <a:latin typeface="Calibri"/>
                <a:ea typeface="Calibri"/>
                <a:cs typeface="Calibri"/>
                <a:sym typeface="Calibri"/>
              </a:rPr>
              <a:t> aplica a la etiqueta </a:t>
            </a:r>
            <a:r>
              <a:rPr b="1" i="0" lang="es-PE" sz="1600" u="none" cap="none" strike="noStrike">
                <a:solidFill>
                  <a:schemeClr val="dk1"/>
                </a:solidFill>
                <a:latin typeface="Calibri"/>
                <a:ea typeface="Calibri"/>
                <a:cs typeface="Calibri"/>
                <a:sym typeface="Calibri"/>
              </a:rPr>
              <a:t>&lt;input&gt;</a:t>
            </a:r>
            <a:r>
              <a:rPr b="0" i="0" lang="es-PE" sz="1600" u="none" cap="none" strike="noStrike">
                <a:solidFill>
                  <a:schemeClr val="dk1"/>
                </a:solidFill>
                <a:latin typeface="Calibri"/>
                <a:ea typeface="Calibri"/>
                <a:cs typeface="Calibri"/>
                <a:sym typeface="Calibri"/>
              </a:rPr>
              <a:t>. Permite adjuntar varios archivos para el envío.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p:nvPr/>
        </p:nvSpPr>
        <p:spPr>
          <a:xfrm>
            <a:off x="816054" y="1673552"/>
            <a:ext cx="7511892" cy="188572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03" name="Google Shape;303;p32"/>
          <p:cNvSpPr txBox="1"/>
          <p:nvPr/>
        </p:nvSpPr>
        <p:spPr>
          <a:xfrm>
            <a:off x="407875" y="815246"/>
            <a:ext cx="743562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SELECCIÓN DE ARCHIVOS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un campo de selección de archivos.</a:t>
            </a:r>
            <a:endParaRPr/>
          </a:p>
        </p:txBody>
      </p:sp>
      <p:sp>
        <p:nvSpPr>
          <p:cNvPr id="304" name="Google Shape;304;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OTROS CONTROLES DE FORMULARIOS</a:t>
            </a:r>
            <a:endParaRPr/>
          </a:p>
        </p:txBody>
      </p:sp>
      <p:sp>
        <p:nvSpPr>
          <p:cNvPr id="305" name="Google Shape;305;p32"/>
          <p:cNvSpPr txBox="1"/>
          <p:nvPr/>
        </p:nvSpPr>
        <p:spPr>
          <a:xfrm>
            <a:off x="887963" y="1736127"/>
            <a:ext cx="7368073"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"post"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enctype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"multipart/form-data"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action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Archivo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"file"</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"archivo"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accept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".pdf,.docx,.doc,.txt"</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"submit"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"reset"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p:nvPr/>
        </p:nvSpPr>
        <p:spPr>
          <a:xfrm>
            <a:off x="1516368" y="1979928"/>
            <a:ext cx="6111264" cy="741680"/>
          </a:xfrm>
          <a:prstGeom prst="rect">
            <a:avLst/>
          </a:prstGeom>
          <a:solidFill>
            <a:srgbClr val="F1FDC3"/>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EA8F15"/>
              </a:buClr>
              <a:buSzPts val="1350"/>
              <a:buFont typeface="Arial"/>
              <a:buNone/>
            </a:pPr>
            <a:r>
              <a:t/>
            </a:r>
            <a:endParaRPr sz="1350">
              <a:solidFill>
                <a:schemeClr val="dk1"/>
              </a:solidFill>
              <a:latin typeface="Calibri"/>
              <a:ea typeface="Calibri"/>
              <a:cs typeface="Calibri"/>
              <a:sym typeface="Calibri"/>
            </a:endParaRPr>
          </a:p>
        </p:txBody>
      </p:sp>
      <p:sp>
        <p:nvSpPr>
          <p:cNvPr id="312" name="Google Shape;312;p33"/>
          <p:cNvSpPr txBox="1"/>
          <p:nvPr/>
        </p:nvSpPr>
        <p:spPr>
          <a:xfrm>
            <a:off x="407875" y="848088"/>
            <a:ext cx="6911924"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SELECCIÓN DE COLOR</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Mediante la etiqueta </a:t>
            </a:r>
            <a:r>
              <a:rPr b="1" lang="es-PE" sz="1600">
                <a:solidFill>
                  <a:srgbClr val="262626"/>
                </a:solidFill>
                <a:latin typeface="Calibri"/>
                <a:ea typeface="Calibri"/>
                <a:cs typeface="Calibri"/>
                <a:sym typeface="Calibri"/>
              </a:rPr>
              <a:t>&lt;input&gt;</a:t>
            </a:r>
            <a:r>
              <a:rPr lang="es-PE" sz="1600">
                <a:solidFill>
                  <a:srgbClr val="262626"/>
                </a:solidFill>
                <a:latin typeface="Calibri"/>
                <a:ea typeface="Calibri"/>
                <a:cs typeface="Calibri"/>
                <a:sym typeface="Calibri"/>
              </a:rPr>
              <a:t> podemos colocar un campo en el formulario que nos permite seleccionar un color.</a:t>
            </a:r>
            <a:endParaRPr/>
          </a:p>
        </p:txBody>
      </p:sp>
      <p:sp>
        <p:nvSpPr>
          <p:cNvPr id="313" name="Google Shape;313;p3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OTROS CONTROLES DE FORMULARIOS</a:t>
            </a:r>
            <a:endParaRPr/>
          </a:p>
        </p:txBody>
      </p:sp>
      <p:graphicFrame>
        <p:nvGraphicFramePr>
          <p:cNvPr id="314" name="Google Shape;314;p33"/>
          <p:cNvGraphicFramePr/>
          <p:nvPr/>
        </p:nvGraphicFramePr>
        <p:xfrm>
          <a:off x="1516368" y="1979927"/>
          <a:ext cx="3000000" cy="3000000"/>
        </p:xfrm>
        <a:graphic>
          <a:graphicData uri="http://schemas.openxmlformats.org/drawingml/2006/table">
            <a:tbl>
              <a:tblPr bandRow="1" firstRow="1">
                <a:noFill/>
                <a:tableStyleId>{18678B8A-99FE-4870-A889-C65A9217F490}</a:tableStyleId>
              </a:tblPr>
              <a:tblGrid>
                <a:gridCol w="3048000"/>
                <a:gridCol w="3048000"/>
              </a:tblGrid>
              <a:tr h="370850">
                <a:tc>
                  <a:txBody>
                    <a:bodyPr/>
                    <a:lstStyle/>
                    <a:p>
                      <a:pPr indent="0" lvl="0" marL="0" marR="0" rtl="0" algn="l">
                        <a:spcBef>
                          <a:spcPts val="0"/>
                        </a:spcBef>
                        <a:spcAft>
                          <a:spcPts val="0"/>
                        </a:spcAft>
                        <a:buNone/>
                      </a:pPr>
                      <a:r>
                        <a:rPr lang="es-PE" sz="1600"/>
                        <a:t>Etiqueta</a:t>
                      </a:r>
                      <a:endParaRPr/>
                    </a:p>
                  </a:txBody>
                  <a:tcPr marT="45725" marB="45725" marR="91450" marL="91450"/>
                </a:tc>
                <a:tc>
                  <a:txBody>
                    <a:bodyPr/>
                    <a:lstStyle/>
                    <a:p>
                      <a:pPr indent="0" lvl="0" marL="0" marR="0" rtl="0" algn="l">
                        <a:spcBef>
                          <a:spcPts val="0"/>
                        </a:spcBef>
                        <a:spcAft>
                          <a:spcPts val="0"/>
                        </a:spcAft>
                        <a:buNone/>
                      </a:pPr>
                      <a:r>
                        <a:rPr lang="es-PE" sz="1600"/>
                        <a:t>Campo de formulario</a:t>
                      </a:r>
                      <a:endParaRPr/>
                    </a:p>
                  </a:txBody>
                  <a:tcPr marT="45725" marB="45725" marR="91450" marL="91450"/>
                </a:tc>
              </a:tr>
              <a:tr h="370850">
                <a:tc>
                  <a:txBody>
                    <a:bodyPr/>
                    <a:lstStyle/>
                    <a:p>
                      <a:pPr indent="0" lvl="0" marL="0" marR="0" rtl="0" algn="l">
                        <a:spcBef>
                          <a:spcPts val="0"/>
                        </a:spcBef>
                        <a:spcAft>
                          <a:spcPts val="0"/>
                        </a:spcAft>
                        <a:buNone/>
                      </a:pPr>
                      <a:r>
                        <a:rPr lang="es-PE" sz="1600"/>
                        <a:t>&lt;input type=“color” /&gt;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s-PE" sz="1600"/>
                        <a:t>Selección de color</a:t>
                      </a:r>
                      <a:endParaRPr/>
                    </a:p>
                  </a:txBody>
                  <a:tcPr marT="45725" marB="45725" marR="91450" marL="91450"/>
                </a:tc>
              </a:tr>
            </a:tbl>
          </a:graphicData>
        </a:graphic>
      </p:graphicFrame>
      <p:sp>
        <p:nvSpPr>
          <p:cNvPr id="315" name="Google Shape;315;p33"/>
          <p:cNvSpPr txBox="1"/>
          <p:nvPr/>
        </p:nvSpPr>
        <p:spPr>
          <a:xfrm>
            <a:off x="407875" y="3139958"/>
            <a:ext cx="7782396" cy="132343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Atributos para la selección de color: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value:</a:t>
            </a:r>
            <a:r>
              <a:rPr b="0" i="0" lang="es-PE" sz="1600" u="none" cap="none" strike="noStrike">
                <a:solidFill>
                  <a:schemeClr val="dk1"/>
                </a:solidFill>
                <a:latin typeface="Calibri"/>
                <a:ea typeface="Calibri"/>
                <a:cs typeface="Calibri"/>
                <a:sym typeface="Calibri"/>
              </a:rPr>
              <a:t> define un color por defecto que será mostrado en el seleccionador de color. Puede especificarse en código hexadecimal.</a:t>
            </a:r>
            <a:endParaRPr/>
          </a:p>
          <a:p>
            <a:pPr indent="-130175" lvl="0" marL="180000" marR="0" rtl="0" algn="l">
              <a:spcBef>
                <a:spcPts val="0"/>
              </a:spcBef>
              <a:spcAft>
                <a:spcPts val="0"/>
              </a:spcAft>
              <a:buClr>
                <a:schemeClr val="dk1"/>
              </a:buClr>
              <a:buSzPts val="600"/>
              <a:buFont typeface="Arial"/>
              <a:buNone/>
            </a:pPr>
            <a:r>
              <a:t/>
            </a:r>
            <a:endParaRPr sz="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color que se seleccione con este campo se obtendrá y será enviado con su valor hexadecimal.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p:nvPr/>
        </p:nvSpPr>
        <p:spPr>
          <a:xfrm>
            <a:off x="891583" y="1695244"/>
            <a:ext cx="7511892" cy="188572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22" name="Google Shape;322;p34"/>
          <p:cNvSpPr txBox="1"/>
          <p:nvPr/>
        </p:nvSpPr>
        <p:spPr>
          <a:xfrm>
            <a:off x="407875" y="828368"/>
            <a:ext cx="7204494"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SELECCIÓN DE COLOR</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siguiente código HTML presenta un formulario con un campo de selección de color.</a:t>
            </a:r>
            <a:endParaRPr/>
          </a:p>
        </p:txBody>
      </p:sp>
      <p:sp>
        <p:nvSpPr>
          <p:cNvPr id="323" name="Google Shape;323;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OTROS CONTROLES DE FORMULARIOS</a:t>
            </a:r>
            <a:endParaRPr/>
          </a:p>
        </p:txBody>
      </p:sp>
      <p:sp>
        <p:nvSpPr>
          <p:cNvPr id="324" name="Google Shape;324;p34"/>
          <p:cNvSpPr txBox="1"/>
          <p:nvPr/>
        </p:nvSpPr>
        <p:spPr>
          <a:xfrm>
            <a:off x="963493" y="1760976"/>
            <a:ext cx="7368073"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"formulario"</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method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"post"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action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Seleccione un color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"picker"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"#3089b5"</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"submit"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"Enviar"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input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"reset"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name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value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"Limpiar"</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form</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35"/>
          <p:cNvSpPr/>
          <p:nvPr/>
        </p:nvSpPr>
        <p:spPr>
          <a:xfrm>
            <a:off x="424252" y="3703125"/>
            <a:ext cx="7966170" cy="246920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rPr>
              <a:t>INCORPORANDO MAPAS RESPONSIVE</a:t>
            </a:r>
            <a:endParaRPr b="1"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nvSpPr>
        <p:spPr>
          <a:xfrm>
            <a:off x="407875" y="1101598"/>
            <a:ext cx="5309753" cy="36933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rgbClr val="262626"/>
                </a:solidFill>
                <a:latin typeface="Calibri"/>
                <a:ea typeface="Calibri"/>
                <a:cs typeface="Calibri"/>
                <a:sym typeface="Calibri"/>
              </a:rPr>
              <a:t>Más de 150 millones de usuarios acceden a Google Maps mensualmente.  Añadir un widget responsivo de Google Maps puede ayudar a los consumidores a localizar los negocios de sus clientes, da credibilidad a sus organizaciones y mejora la experiencia general del usuario.</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s-PE" sz="1600">
                <a:solidFill>
                  <a:srgbClr val="262626"/>
                </a:solidFill>
                <a:latin typeface="Calibri"/>
                <a:ea typeface="Calibri"/>
                <a:cs typeface="Calibri"/>
                <a:sym typeface="Calibri"/>
              </a:rPr>
              <a:t>La incorporación de un mapa en tu sitio web también puede reducir la tasa de rebote y ayuda a tus esfuerzos de optimización de motores de búsqueda.</a:t>
            </a:r>
            <a:endParaRPr/>
          </a:p>
          <a:p>
            <a:pPr indent="0" lvl="0" marL="0" marR="0" rtl="0" algn="l">
              <a:spcBef>
                <a:spcPts val="0"/>
              </a:spcBef>
              <a:spcAft>
                <a:spcPts val="0"/>
              </a:spcAft>
              <a:buNone/>
            </a:pPr>
            <a:r>
              <a:rPr lang="es-PE" sz="1600">
                <a:solidFill>
                  <a:srgbClr val="262626"/>
                </a:solidFill>
                <a:latin typeface="Calibri"/>
                <a:ea typeface="Calibri"/>
                <a:cs typeface="Calibri"/>
                <a:sym typeface="Calibri"/>
              </a:rPr>
              <a:t>Los mapas de Google son interactivos de por sí, y Google facilita su integración en los sitios web. Sin embargo, Google Maps no es responsivo por defecto, lo que significa que no cambia de tamaño automáticamente en función del tamaño de la pantalla del dispositivo. Se necesita una programación adicional para hacer posible el cambio de tamaño automático. </a:t>
            </a:r>
            <a:endParaRPr/>
          </a:p>
        </p:txBody>
      </p:sp>
      <p:sp>
        <p:nvSpPr>
          <p:cNvPr id="338" name="Google Shape;338;p36"/>
          <p:cNvSpPr/>
          <p:nvPr/>
        </p:nvSpPr>
        <p:spPr>
          <a:xfrm>
            <a:off x="313282" y="747655"/>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700">
                <a:solidFill>
                  <a:schemeClr val="dk1"/>
                </a:solidFill>
                <a:latin typeface="Calibri"/>
                <a:ea typeface="Calibri"/>
                <a:cs typeface="Calibri"/>
                <a:sym typeface="Calibri"/>
              </a:rPr>
              <a:t>GOOGLE MAPS</a:t>
            </a:r>
            <a:endParaRPr/>
          </a:p>
        </p:txBody>
      </p:sp>
      <p:sp>
        <p:nvSpPr>
          <p:cNvPr id="339" name="Google Shape;339;p3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MAPAS RESPONSIVE</a:t>
            </a:r>
            <a:endParaRPr/>
          </a:p>
        </p:txBody>
      </p:sp>
      <p:pic>
        <p:nvPicPr>
          <p:cNvPr id="340" name="Google Shape;340;p36"/>
          <p:cNvPicPr preferRelativeResize="0"/>
          <p:nvPr/>
        </p:nvPicPr>
        <p:blipFill rotWithShape="1">
          <a:blip r:embed="rId3">
            <a:alphaModFix/>
          </a:blip>
          <a:srcRect b="0" l="0" r="0" t="0"/>
          <a:stretch/>
        </p:blipFill>
        <p:spPr>
          <a:xfrm>
            <a:off x="5612524" y="1101598"/>
            <a:ext cx="3404817" cy="34048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nvSpPr>
        <p:spPr>
          <a:xfrm>
            <a:off x="407875" y="1023908"/>
            <a:ext cx="3914743" cy="467820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262626"/>
                </a:solidFill>
                <a:latin typeface="Calibri"/>
                <a:ea typeface="Calibri"/>
                <a:cs typeface="Calibri"/>
                <a:sym typeface="Calibri"/>
              </a:rPr>
              <a:t>Obtener un código de acoplamiento de Google</a:t>
            </a:r>
            <a:endParaRPr/>
          </a:p>
          <a:p>
            <a:pPr indent="0" lvl="0" marL="0" marR="0" rtl="0" algn="l">
              <a:spcBef>
                <a:spcPts val="0"/>
              </a:spcBef>
              <a:spcAft>
                <a:spcPts val="0"/>
              </a:spcAft>
              <a:buNone/>
            </a:pPr>
            <a:r>
              <a:t/>
            </a:r>
            <a:endParaRPr b="1"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Ir a </a:t>
            </a:r>
            <a:r>
              <a:rPr lang="es-PE" sz="1600" u="sng">
                <a:solidFill>
                  <a:srgbClr val="262626"/>
                </a:solidFill>
                <a:latin typeface="Calibri"/>
                <a:ea typeface="Calibri"/>
                <a:cs typeface="Calibri"/>
                <a:sym typeface="Calibri"/>
                <a:hlinkClick r:id="rId3">
                  <a:extLst>
                    <a:ext uri="{A12FA001-AC4F-418D-AE19-62706E023703}">
                      <ahyp:hlinkClr val="tx"/>
                    </a:ext>
                  </a:extLst>
                </a:hlinkClick>
              </a:rPr>
              <a:t>Google Maps</a:t>
            </a:r>
            <a:r>
              <a:rPr lang="es-PE" sz="1600">
                <a:solidFill>
                  <a:srgbClr val="262626"/>
                </a:solidFill>
                <a:latin typeface="Calibri"/>
                <a:ea typeface="Calibri"/>
                <a:cs typeface="Calibri"/>
                <a:sym typeface="Calibri"/>
              </a:rPr>
              <a:t>.</a:t>
            </a:r>
            <a:endParaRPr/>
          </a:p>
          <a:p>
            <a:pPr indent="-241300" lvl="0" marL="342900"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Coloca la dirección del mapa en la barra de búsqueda y haz clic en el botón de búsqueda.</a:t>
            </a:r>
            <a:endParaRPr/>
          </a:p>
          <a:p>
            <a:pPr indent="-241300" lvl="0" marL="342900"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Haz clic en el icono de compartir.</a:t>
            </a:r>
            <a:endParaRPr/>
          </a:p>
          <a:p>
            <a:pPr indent="-241300" lvl="0" marL="342900"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Selecciona "Acoplar mapa".</a:t>
            </a:r>
            <a:endParaRPr/>
          </a:p>
          <a:p>
            <a:pPr indent="-241300" lvl="0" marL="342900"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Selecciona el tamaño del mapa en el           menú desplegable.</a:t>
            </a:r>
            <a:endParaRPr/>
          </a:p>
          <a:p>
            <a:pPr indent="-241300" lvl="0" marL="342900"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342900" lvl="0" marL="342900" marR="0" rtl="0" algn="l">
              <a:spcBef>
                <a:spcPts val="0"/>
              </a:spcBef>
              <a:spcAft>
                <a:spcPts val="0"/>
              </a:spcAft>
              <a:buClr>
                <a:srgbClr val="262626"/>
              </a:buClr>
              <a:buSzPts val="1600"/>
              <a:buFont typeface="Calibri"/>
              <a:buAutoNum type="arabicPeriod"/>
            </a:pPr>
            <a:r>
              <a:rPr lang="es-PE" sz="1600">
                <a:solidFill>
                  <a:srgbClr val="262626"/>
                </a:solidFill>
                <a:latin typeface="Calibri"/>
                <a:ea typeface="Calibri"/>
                <a:cs typeface="Calibri"/>
                <a:sym typeface="Calibri"/>
              </a:rPr>
              <a:t>Selecciona y copia el código HTML iframe        de inserción﻿.</a:t>
            </a:r>
            <a:endParaRPr/>
          </a:p>
          <a:p>
            <a:pPr indent="0" lvl="0" marL="0" marR="0" rtl="0" algn="l">
              <a:spcBef>
                <a:spcPts val="0"/>
              </a:spcBef>
              <a:spcAft>
                <a:spcPts val="0"/>
              </a:spcAft>
              <a:buNone/>
            </a:pPr>
            <a:br>
              <a:rPr lang="es-PE" sz="1600">
                <a:solidFill>
                  <a:srgbClr val="262626"/>
                </a:solidFill>
                <a:latin typeface="Calibri"/>
                <a:ea typeface="Calibri"/>
                <a:cs typeface="Calibri"/>
                <a:sym typeface="Calibri"/>
              </a:rPr>
            </a:br>
            <a:endParaRPr sz="1600">
              <a:solidFill>
                <a:srgbClr val="262626"/>
              </a:solidFill>
              <a:latin typeface="Calibri"/>
              <a:ea typeface="Calibri"/>
              <a:cs typeface="Calibri"/>
              <a:sym typeface="Calibri"/>
            </a:endParaRPr>
          </a:p>
        </p:txBody>
      </p:sp>
      <p:sp>
        <p:nvSpPr>
          <p:cNvPr id="347" name="Google Shape;347;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INSERTAR UN MAPA RESPONSIVE</a:t>
            </a:r>
            <a:endParaRPr/>
          </a:p>
        </p:txBody>
      </p:sp>
      <p:pic>
        <p:nvPicPr>
          <p:cNvPr id="348" name="Google Shape;348;p37"/>
          <p:cNvPicPr preferRelativeResize="0"/>
          <p:nvPr/>
        </p:nvPicPr>
        <p:blipFill rotWithShape="1">
          <a:blip r:embed="rId4">
            <a:alphaModFix/>
          </a:blip>
          <a:srcRect b="0" l="19781" r="17022" t="2276"/>
          <a:stretch/>
        </p:blipFill>
        <p:spPr>
          <a:xfrm>
            <a:off x="4538331" y="1156909"/>
            <a:ext cx="4197794" cy="3200875"/>
          </a:xfrm>
          <a:prstGeom prst="rect">
            <a:avLst/>
          </a:prstGeom>
          <a:noFill/>
          <a:ln cap="flat" cmpd="sng" w="9525">
            <a:solidFill>
              <a:srgbClr val="7F7F7F"/>
            </a:solidFill>
            <a:prstDash val="solid"/>
            <a:round/>
            <a:headEnd len="sm" w="sm" type="none"/>
            <a:tailEnd len="sm" w="sm" type="none"/>
          </a:ln>
        </p:spPr>
      </p:pic>
      <p:sp>
        <p:nvSpPr>
          <p:cNvPr id="349" name="Google Shape;349;p37"/>
          <p:cNvSpPr/>
          <p:nvPr/>
        </p:nvSpPr>
        <p:spPr>
          <a:xfrm>
            <a:off x="4572000" y="1749072"/>
            <a:ext cx="4098175" cy="350759"/>
          </a:xfrm>
          <a:prstGeom prst="roundRect">
            <a:avLst>
              <a:gd fmla="val 16667" name="adj"/>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p:nvPr/>
        </p:nvSpPr>
        <p:spPr>
          <a:xfrm>
            <a:off x="1040781" y="1910082"/>
            <a:ext cx="7062440" cy="59648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56" name="Google Shape;356;p38"/>
          <p:cNvSpPr txBox="1"/>
          <p:nvPr/>
        </p:nvSpPr>
        <p:spPr>
          <a:xfrm>
            <a:off x="407875" y="843540"/>
            <a:ext cx="696363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rgbClr val="262626"/>
                </a:solidFill>
                <a:latin typeface="Calibri"/>
                <a:ea typeface="Calibri"/>
                <a:cs typeface="Calibri"/>
                <a:sym typeface="Calibri"/>
              </a:rPr>
              <a:t>Obtener un código de acoplamiento de Google</a:t>
            </a:r>
            <a:endParaRPr/>
          </a:p>
          <a:p>
            <a:pPr indent="0" lvl="0" marL="0" marR="0" rtl="0" algn="l">
              <a:spcBef>
                <a:spcPts val="0"/>
              </a:spcBef>
              <a:spcAft>
                <a:spcPts val="0"/>
              </a:spcAft>
              <a:buNone/>
            </a:pPr>
            <a:r>
              <a:rPr lang="es-PE" sz="1600">
                <a:solidFill>
                  <a:srgbClr val="262626"/>
                </a:solidFill>
                <a:latin typeface="Calibri"/>
                <a:ea typeface="Calibri"/>
                <a:cs typeface="Calibri"/>
                <a:sym typeface="Calibri"/>
              </a:rPr>
              <a:t>Pegue el código de inserción en su página HTML.</a:t>
            </a:r>
            <a:endParaRPr b="0" i="0" sz="1600">
              <a:solidFill>
                <a:srgbClr val="617379"/>
              </a:solidFill>
              <a:latin typeface="Montserrat"/>
              <a:ea typeface="Montserrat"/>
              <a:cs typeface="Montserrat"/>
              <a:sym typeface="Montserrat"/>
            </a:endParaRPr>
          </a:p>
        </p:txBody>
      </p:sp>
      <p:sp>
        <p:nvSpPr>
          <p:cNvPr id="357" name="Google Shape;357;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INSERTAR UN MAPA RESPONSIVE</a:t>
            </a:r>
            <a:endParaRPr/>
          </a:p>
        </p:txBody>
      </p:sp>
      <p:pic>
        <p:nvPicPr>
          <p:cNvPr descr="map4" id="358" name="Google Shape;358;p38"/>
          <p:cNvPicPr preferRelativeResize="0"/>
          <p:nvPr/>
        </p:nvPicPr>
        <p:blipFill rotWithShape="1">
          <a:blip r:embed="rId3">
            <a:alphaModFix/>
          </a:blip>
          <a:srcRect b="0" l="0" r="0" t="0"/>
          <a:stretch/>
        </p:blipFill>
        <p:spPr>
          <a:xfrm>
            <a:off x="4676738" y="3166578"/>
            <a:ext cx="4164000" cy="1731386"/>
          </a:xfrm>
          <a:prstGeom prst="rect">
            <a:avLst/>
          </a:prstGeom>
          <a:noFill/>
          <a:ln>
            <a:noFill/>
          </a:ln>
        </p:spPr>
      </p:pic>
      <p:sp>
        <p:nvSpPr>
          <p:cNvPr id="359" name="Google Shape;359;p38"/>
          <p:cNvSpPr txBox="1"/>
          <p:nvPr/>
        </p:nvSpPr>
        <p:spPr>
          <a:xfrm>
            <a:off x="1098377" y="1976346"/>
            <a:ext cx="6947246" cy="46166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1200">
                <a:solidFill>
                  <a:srgbClr val="808080"/>
                </a:solidFill>
                <a:latin typeface="Consolas"/>
                <a:ea typeface="Consolas"/>
                <a:cs typeface="Consolas"/>
                <a:sym typeface="Consolas"/>
              </a:rPr>
              <a:t>&lt;</a:t>
            </a:r>
            <a:r>
              <a:rPr b="0" i="0" lang="es-PE" sz="1200">
                <a:solidFill>
                  <a:srgbClr val="569CD6"/>
                </a:solidFill>
                <a:latin typeface="Consolas"/>
                <a:ea typeface="Consolas"/>
                <a:cs typeface="Consolas"/>
                <a:sym typeface="Consolas"/>
              </a:rPr>
              <a:t>iframe</a:t>
            </a:r>
            <a:r>
              <a:rPr b="0" i="0" lang="es-PE" sz="1200">
                <a:solidFill>
                  <a:schemeClr val="lt1"/>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src=</a:t>
            </a:r>
            <a:r>
              <a:rPr b="0" lang="es-PE" sz="1200">
                <a:solidFill>
                  <a:srgbClr val="CE91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xxxxxxxx</a:t>
            </a:r>
            <a:r>
              <a:rPr b="0" lang="es-PE" sz="1200">
                <a:solidFill>
                  <a:srgbClr val="CE9178"/>
                </a:solidFill>
                <a:latin typeface="Consolas"/>
                <a:ea typeface="Consolas"/>
                <a:cs typeface="Consolas"/>
                <a:sym typeface="Consolas"/>
              </a:rPr>
              <a:t>"</a:t>
            </a:r>
            <a:r>
              <a:rPr b="0" i="0" lang="es-PE" sz="1200">
                <a:solidFill>
                  <a:schemeClr val="lt1"/>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width=</a:t>
            </a:r>
            <a:r>
              <a:rPr b="0" lang="es-PE" sz="1200">
                <a:solidFill>
                  <a:srgbClr val="CE91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100%</a:t>
            </a:r>
            <a:r>
              <a:rPr b="0" lang="es-PE" sz="1200">
                <a:solidFill>
                  <a:srgbClr val="CE9178"/>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height=</a:t>
            </a:r>
            <a:r>
              <a:rPr b="0" lang="es-PE" sz="1200">
                <a:solidFill>
                  <a:srgbClr val="CE91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100%</a:t>
            </a:r>
            <a:r>
              <a:rPr b="0" lang="es-PE" sz="1200">
                <a:solidFill>
                  <a:srgbClr val="CE9178"/>
                </a:solidFill>
                <a:latin typeface="Consolas"/>
                <a:ea typeface="Consolas"/>
                <a:cs typeface="Consolas"/>
                <a:sym typeface="Consolas"/>
              </a:rPr>
              <a:t>"</a:t>
            </a:r>
            <a:r>
              <a:rPr b="0" i="0" lang="es-PE" sz="1200">
                <a:solidFill>
                  <a:schemeClr val="lt1"/>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frameborder=</a:t>
            </a:r>
            <a:r>
              <a:rPr b="0" lang="es-PE" sz="1200">
                <a:solidFill>
                  <a:srgbClr val="CE92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0</a:t>
            </a:r>
            <a:r>
              <a:rPr b="0" lang="es-PE" sz="1200">
                <a:solidFill>
                  <a:srgbClr val="CE92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style=</a:t>
            </a:r>
            <a:r>
              <a:rPr b="0" lang="es-PE" sz="1200">
                <a:solidFill>
                  <a:srgbClr val="CE9178"/>
                </a:solidFill>
                <a:latin typeface="Consolas"/>
                <a:ea typeface="Consolas"/>
                <a:cs typeface="Consolas"/>
                <a:sym typeface="Consolas"/>
              </a:rPr>
              <a:t>"</a:t>
            </a:r>
            <a:r>
              <a:rPr b="0" i="0" lang="es-PE" sz="1200">
                <a:solidFill>
                  <a:srgbClr val="CE9278"/>
                </a:solidFill>
                <a:latin typeface="Consolas"/>
                <a:ea typeface="Consolas"/>
                <a:cs typeface="Consolas"/>
                <a:sym typeface="Consolas"/>
              </a:rPr>
              <a:t>border:0</a:t>
            </a:r>
            <a:r>
              <a:rPr b="0" lang="es-PE" sz="1200">
                <a:solidFill>
                  <a:srgbClr val="CE9178"/>
                </a:solidFill>
                <a:latin typeface="Consolas"/>
                <a:ea typeface="Consolas"/>
                <a:cs typeface="Consolas"/>
                <a:sym typeface="Consolas"/>
              </a:rPr>
              <a:t>"</a:t>
            </a:r>
            <a:r>
              <a:rPr b="0" i="0" lang="es-PE" sz="1200">
                <a:solidFill>
                  <a:schemeClr val="lt1"/>
                </a:solidFill>
                <a:latin typeface="Consolas"/>
                <a:ea typeface="Consolas"/>
                <a:cs typeface="Consolas"/>
                <a:sym typeface="Consolas"/>
              </a:rPr>
              <a:t> </a:t>
            </a:r>
            <a:r>
              <a:rPr b="0" i="0" lang="es-PE" sz="1200">
                <a:solidFill>
                  <a:srgbClr val="9DDCFF"/>
                </a:solidFill>
                <a:latin typeface="Consolas"/>
                <a:ea typeface="Consolas"/>
                <a:cs typeface="Consolas"/>
                <a:sym typeface="Consolas"/>
              </a:rPr>
              <a:t>allowfullscreen</a:t>
            </a:r>
            <a:r>
              <a:rPr b="0" i="0" lang="es-PE" sz="1200">
                <a:solidFill>
                  <a:srgbClr val="808080"/>
                </a:solidFill>
                <a:latin typeface="Consolas"/>
                <a:ea typeface="Consolas"/>
                <a:cs typeface="Consolas"/>
                <a:sym typeface="Consolas"/>
              </a:rPr>
              <a:t>&gt;&lt;/</a:t>
            </a:r>
            <a:r>
              <a:rPr b="0" i="0" lang="es-PE" sz="1200">
                <a:solidFill>
                  <a:srgbClr val="569CD6"/>
                </a:solidFill>
                <a:latin typeface="Consolas"/>
                <a:ea typeface="Consolas"/>
                <a:cs typeface="Consolas"/>
                <a:sym typeface="Consolas"/>
              </a:rPr>
              <a:t>iframe</a:t>
            </a:r>
            <a:r>
              <a:rPr b="0" i="0" lang="es-PE" sz="1200">
                <a:solidFill>
                  <a:srgbClr val="808080"/>
                </a:solidFill>
                <a:latin typeface="Consolas"/>
                <a:ea typeface="Consolas"/>
                <a:cs typeface="Consolas"/>
                <a:sym typeface="Consolas"/>
              </a:rPr>
              <a:t>&gt;</a:t>
            </a:r>
            <a:endParaRPr b="0" i="0" sz="1200">
              <a:solidFill>
                <a:schemeClr val="lt1"/>
              </a:solidFill>
              <a:latin typeface="Montserrat"/>
              <a:ea typeface="Montserrat"/>
              <a:cs typeface="Montserrat"/>
              <a:sym typeface="Montserrat"/>
            </a:endParaRPr>
          </a:p>
        </p:txBody>
      </p:sp>
      <p:sp>
        <p:nvSpPr>
          <p:cNvPr id="360" name="Google Shape;360;p38"/>
          <p:cNvSpPr txBox="1"/>
          <p:nvPr/>
        </p:nvSpPr>
        <p:spPr>
          <a:xfrm>
            <a:off x="303139" y="3208437"/>
            <a:ext cx="416412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600">
                <a:solidFill>
                  <a:srgbClr val="262626"/>
                </a:solidFill>
                <a:latin typeface="Calibri"/>
                <a:ea typeface="Calibri"/>
                <a:cs typeface="Calibri"/>
                <a:sym typeface="Calibri"/>
              </a:rPr>
              <a:t>Cambiar el ancho y el alto del iframe al 100 por ciento permitirá que el mapa de Google abarque completamente el contenedor de widgets HTML, lo que hará que Google Map responda y sea fácil de cambiar de tamaño en cualquier dispositivo.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9"/>
          <p:cNvSpPr/>
          <p:nvPr/>
        </p:nvSpPr>
        <p:spPr>
          <a:xfrm>
            <a:off x="424252" y="3703125"/>
            <a:ext cx="7966170" cy="281904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ESTRUCTURA </a:t>
            </a:r>
            <a:r>
              <a:rPr b="1" lang="es-PE" sz="2800">
                <a:solidFill>
                  <a:schemeClr val="lt1"/>
                </a:solidFill>
                <a:latin typeface="Arial"/>
                <a:ea typeface="Arial"/>
                <a:cs typeface="Arial"/>
                <a:sym typeface="Arial"/>
              </a:rPr>
              <a:t>DE UNA TABLA</a:t>
            </a:r>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nvSpPr>
        <p:spPr>
          <a:xfrm>
            <a:off x="407875" y="748680"/>
            <a:ext cx="4164125"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FORMULARIOS HTML</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formularios son una forma de comunicación entre el usuario y el sitio web.</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 través de un formulario, un usuario envía información al sitio web para su procesamiento.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llenado de un formulario puede resultar una tarea tediosa para el usuario, por ello debemos tratar de hacer que el llenado sea lo más simple posible, indicando claramente la información y el formato que se debe ingresar y comunicando los posibles errores.</a:t>
            </a:r>
            <a:endParaRPr/>
          </a:p>
        </p:txBody>
      </p:sp>
      <p:sp>
        <p:nvSpPr>
          <p:cNvPr id="63" name="Google Shape;63;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pic>
        <p:nvPicPr>
          <p:cNvPr descr="1,000+ Free Tech &amp; Technology Images - Pixabay" id="64" name="Google Shape;64;p4"/>
          <p:cNvPicPr preferRelativeResize="0"/>
          <p:nvPr/>
        </p:nvPicPr>
        <p:blipFill rotWithShape="1">
          <a:blip r:embed="rId3">
            <a:alphaModFix/>
          </a:blip>
          <a:srcRect b="0" l="13522" r="25189" t="0"/>
          <a:stretch/>
        </p:blipFill>
        <p:spPr>
          <a:xfrm>
            <a:off x="5387008" y="1092329"/>
            <a:ext cx="3242976" cy="353034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nvSpPr>
        <p:spPr>
          <a:xfrm>
            <a:off x="407875" y="843540"/>
            <a:ext cx="6963638"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TABLAS EN HTML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tablas han estado presentes desde las primeras versiones de HTML.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pasado fueron utilizadas para maquetar la página web completa.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tabla es un conjunto estructurado de datos distribuidos en filas y columnas.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Permite mostrar datos de manera sencilla y ordenada.</a:t>
            </a:r>
            <a:endParaRPr/>
          </a:p>
        </p:txBody>
      </p:sp>
      <p:sp>
        <p:nvSpPr>
          <p:cNvPr id="374" name="Google Shape;374;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pic>
        <p:nvPicPr>
          <p:cNvPr descr="Filling the gap between expectations and standards: An interview with Ava  Peyrovan Jansson, Product Manager at Plugsurfing - Plugsurfing" id="375" name="Google Shape;375;p40"/>
          <p:cNvPicPr preferRelativeResize="0"/>
          <p:nvPr/>
        </p:nvPicPr>
        <p:blipFill rotWithShape="1">
          <a:blip r:embed="rId3">
            <a:alphaModFix/>
          </a:blip>
          <a:srcRect b="26477" l="0" r="0" t="9865"/>
          <a:stretch/>
        </p:blipFill>
        <p:spPr>
          <a:xfrm>
            <a:off x="1347019" y="2613909"/>
            <a:ext cx="6449961" cy="20528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p:nvPr/>
        </p:nvSpPr>
        <p:spPr>
          <a:xfrm>
            <a:off x="3716594" y="1012723"/>
            <a:ext cx="5019532" cy="388374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82" name="Google Shape;382;p41"/>
          <p:cNvSpPr txBox="1"/>
          <p:nvPr/>
        </p:nvSpPr>
        <p:spPr>
          <a:xfrm>
            <a:off x="407875" y="941163"/>
            <a:ext cx="2689058"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ESTRUCTURA BÁSICA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definir una tabla se utiliza la etiqueta </a:t>
            </a:r>
            <a:r>
              <a:rPr b="1" lang="es-PE" sz="1600">
                <a:solidFill>
                  <a:srgbClr val="262626"/>
                </a:solidFill>
                <a:latin typeface="Calibri"/>
                <a:ea typeface="Calibri"/>
                <a:cs typeface="Calibri"/>
                <a:sym typeface="Calibri"/>
              </a:rPr>
              <a:t>&lt;table&gt;</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fila queda definida por la etiqueta </a:t>
            </a:r>
            <a:r>
              <a:rPr b="1" lang="es-PE" sz="1600">
                <a:solidFill>
                  <a:srgbClr val="262626"/>
                </a:solidFill>
                <a:latin typeface="Calibri"/>
                <a:ea typeface="Calibri"/>
                <a:cs typeface="Calibri"/>
                <a:sym typeface="Calibri"/>
              </a:rPr>
              <a:t>&lt;tr&gt;</a:t>
            </a:r>
            <a:r>
              <a:rPr lang="es-PE" sz="1600">
                <a:solidFill>
                  <a:srgbClr val="262626"/>
                </a:solidFill>
                <a:latin typeface="Calibri"/>
                <a:ea typeface="Calibri"/>
                <a:cs typeface="Calibri"/>
                <a:sym typeface="Calibri"/>
              </a:rPr>
              <a:t> (Table Row).</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columna queda definida por la etiqueta </a:t>
            </a:r>
            <a:r>
              <a:rPr b="1" lang="es-PE" sz="1600">
                <a:solidFill>
                  <a:srgbClr val="262626"/>
                </a:solidFill>
                <a:latin typeface="Calibri"/>
                <a:ea typeface="Calibri"/>
                <a:cs typeface="Calibri"/>
                <a:sym typeface="Calibri"/>
              </a:rPr>
              <a:t>&lt;td&gt;</a:t>
            </a:r>
            <a:r>
              <a:rPr lang="es-PE" sz="1600">
                <a:solidFill>
                  <a:srgbClr val="262626"/>
                </a:solidFill>
                <a:latin typeface="Calibri"/>
                <a:ea typeface="Calibri"/>
                <a:cs typeface="Calibri"/>
                <a:sym typeface="Calibri"/>
              </a:rPr>
              <a:t> (Table Data).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fila tiene una cantidad determinada de columnas o celdas.</a:t>
            </a:r>
            <a:endParaRPr/>
          </a:p>
        </p:txBody>
      </p:sp>
      <p:sp>
        <p:nvSpPr>
          <p:cNvPr id="383" name="Google Shape;383;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grpSp>
        <p:nvGrpSpPr>
          <p:cNvPr id="384" name="Google Shape;384;p41"/>
          <p:cNvGrpSpPr/>
          <p:nvPr/>
        </p:nvGrpSpPr>
        <p:grpSpPr>
          <a:xfrm>
            <a:off x="3797955" y="1082702"/>
            <a:ext cx="4860359" cy="3729936"/>
            <a:chOff x="3772300" y="1319392"/>
            <a:chExt cx="4860359" cy="3729936"/>
          </a:xfrm>
        </p:grpSpPr>
        <p:sp>
          <p:nvSpPr>
            <p:cNvPr id="385" name="Google Shape;385;p41"/>
            <p:cNvSpPr txBox="1"/>
            <p:nvPr/>
          </p:nvSpPr>
          <p:spPr>
            <a:xfrm>
              <a:off x="3772300" y="1319392"/>
              <a:ext cx="4860359" cy="341632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Titulo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Año de Estreno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IV: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1977</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1980</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1983</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386" name="Google Shape;386;p41"/>
            <p:cNvSpPr txBox="1"/>
            <p:nvPr/>
          </p:nvSpPr>
          <p:spPr>
            <a:xfrm>
              <a:off x="3772301" y="4741551"/>
              <a:ext cx="4860358" cy="307777"/>
            </a:xfrm>
            <a:prstGeom prst="rect">
              <a:avLst/>
            </a:prstGeom>
            <a:solidFill>
              <a:srgbClr val="DAE5F1"/>
            </a:solid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El ejemplo define una tabla de 3 filas por 2 columnas (3 x 2).</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2"/>
          <p:cNvSpPr/>
          <p:nvPr/>
        </p:nvSpPr>
        <p:spPr>
          <a:xfrm>
            <a:off x="3775586" y="973395"/>
            <a:ext cx="5014453" cy="355927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393" name="Google Shape;393;p42"/>
          <p:cNvSpPr txBox="1"/>
          <p:nvPr/>
        </p:nvSpPr>
        <p:spPr>
          <a:xfrm>
            <a:off x="437711" y="1039701"/>
            <a:ext cx="2597618" cy="270843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USO DE CABECERAS</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la etiqueta </a:t>
            </a:r>
            <a:r>
              <a:rPr b="1" lang="es-PE" sz="1600">
                <a:solidFill>
                  <a:srgbClr val="262626"/>
                </a:solidFill>
                <a:latin typeface="Calibri"/>
                <a:ea typeface="Calibri"/>
                <a:cs typeface="Calibri"/>
                <a:sym typeface="Calibri"/>
              </a:rPr>
              <a:t>&lt;th&gt; </a:t>
            </a:r>
            <a:r>
              <a:rPr lang="es-PE" sz="1600">
                <a:solidFill>
                  <a:srgbClr val="262626"/>
                </a:solidFill>
                <a:latin typeface="Calibri"/>
                <a:ea typeface="Calibri"/>
                <a:cs typeface="Calibri"/>
                <a:sym typeface="Calibri"/>
              </a:rPr>
              <a:t>(Table Header) podemos definir la cabecera de una columna. El navegador resalta el texto con esta etiqueta.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definir una cabecera, el texto de esta se muestra en negrita y centrado.</a:t>
            </a:r>
            <a:endParaRPr/>
          </a:p>
        </p:txBody>
      </p:sp>
      <p:sp>
        <p:nvSpPr>
          <p:cNvPr id="394" name="Google Shape;394;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sp>
        <p:nvSpPr>
          <p:cNvPr id="395" name="Google Shape;395;p42"/>
          <p:cNvSpPr txBox="1"/>
          <p:nvPr/>
        </p:nvSpPr>
        <p:spPr>
          <a:xfrm>
            <a:off x="3845930" y="1039701"/>
            <a:ext cx="4860359" cy="341632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Titulo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Año de Estreno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IV: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1977</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1980</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1983</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p:nvPr/>
        </p:nvSpPr>
        <p:spPr>
          <a:xfrm>
            <a:off x="3321958" y="3713801"/>
            <a:ext cx="3748252" cy="1617240"/>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402" name="Google Shape;402;p43"/>
          <p:cNvPicPr preferRelativeResize="0"/>
          <p:nvPr/>
        </p:nvPicPr>
        <p:blipFill rotWithShape="1">
          <a:blip r:embed="rId3">
            <a:alphaModFix/>
          </a:blip>
          <a:srcRect b="37557" l="0" r="0" t="0"/>
          <a:stretch/>
        </p:blipFill>
        <p:spPr>
          <a:xfrm>
            <a:off x="3381671" y="3774468"/>
            <a:ext cx="3634846" cy="1418541"/>
          </a:xfrm>
          <a:prstGeom prst="rect">
            <a:avLst/>
          </a:prstGeom>
          <a:noFill/>
          <a:ln>
            <a:noFill/>
          </a:ln>
        </p:spPr>
      </p:pic>
      <p:sp>
        <p:nvSpPr>
          <p:cNvPr id="403" name="Google Shape;403;p43"/>
          <p:cNvSpPr txBox="1"/>
          <p:nvPr/>
        </p:nvSpPr>
        <p:spPr>
          <a:xfrm>
            <a:off x="407875" y="777582"/>
            <a:ext cx="6820485"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USO DE CABECERAS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podremos ver, en el caso de la tabla sin cabeceras:</a:t>
            </a:r>
            <a:endParaRPr/>
          </a:p>
        </p:txBody>
      </p:sp>
      <p:sp>
        <p:nvSpPr>
          <p:cNvPr id="404" name="Google Shape;404;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sp>
        <p:nvSpPr>
          <p:cNvPr id="405" name="Google Shape;405;p43"/>
          <p:cNvSpPr txBox="1"/>
          <p:nvPr/>
        </p:nvSpPr>
        <p:spPr>
          <a:xfrm>
            <a:off x="286972" y="3372671"/>
            <a:ext cx="6296783"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caso de la tabla con cabeceras:</a:t>
            </a:r>
            <a:endParaRPr/>
          </a:p>
        </p:txBody>
      </p:sp>
      <p:pic>
        <p:nvPicPr>
          <p:cNvPr id="406" name="Google Shape;406;p43"/>
          <p:cNvPicPr preferRelativeResize="0"/>
          <p:nvPr/>
        </p:nvPicPr>
        <p:blipFill rotWithShape="1">
          <a:blip r:embed="rId4">
            <a:alphaModFix/>
          </a:blip>
          <a:srcRect b="0" l="0" r="0" t="0"/>
          <a:stretch/>
        </p:blipFill>
        <p:spPr>
          <a:xfrm>
            <a:off x="3486084" y="4283418"/>
            <a:ext cx="3420000" cy="940953"/>
          </a:xfrm>
          <a:prstGeom prst="rect">
            <a:avLst/>
          </a:prstGeom>
          <a:noFill/>
          <a:ln>
            <a:noFill/>
          </a:ln>
        </p:spPr>
      </p:pic>
      <p:sp>
        <p:nvSpPr>
          <p:cNvPr id="407" name="Google Shape;407;p43"/>
          <p:cNvSpPr/>
          <p:nvPr/>
        </p:nvSpPr>
        <p:spPr>
          <a:xfrm>
            <a:off x="3375651" y="1432035"/>
            <a:ext cx="3748252" cy="1617240"/>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408" name="Google Shape;408;p43"/>
          <p:cNvPicPr preferRelativeResize="0"/>
          <p:nvPr/>
        </p:nvPicPr>
        <p:blipFill rotWithShape="1">
          <a:blip r:embed="rId3">
            <a:alphaModFix/>
          </a:blip>
          <a:srcRect b="37557" l="0" r="0" t="0"/>
          <a:stretch/>
        </p:blipFill>
        <p:spPr>
          <a:xfrm>
            <a:off x="3435364" y="1492702"/>
            <a:ext cx="3634846" cy="1418541"/>
          </a:xfrm>
          <a:prstGeom prst="rect">
            <a:avLst/>
          </a:prstGeom>
          <a:noFill/>
          <a:ln>
            <a:noFill/>
          </a:ln>
        </p:spPr>
      </p:pic>
      <p:pic>
        <p:nvPicPr>
          <p:cNvPr id="409" name="Google Shape;409;p43"/>
          <p:cNvPicPr preferRelativeResize="0"/>
          <p:nvPr/>
        </p:nvPicPr>
        <p:blipFill rotWithShape="1">
          <a:blip r:embed="rId5">
            <a:alphaModFix/>
          </a:blip>
          <a:srcRect b="0" l="0" r="0" t="8434"/>
          <a:stretch/>
        </p:blipFill>
        <p:spPr>
          <a:xfrm>
            <a:off x="3517418" y="2055604"/>
            <a:ext cx="3420858" cy="95104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nvSpPr>
        <p:spPr>
          <a:xfrm>
            <a:off x="407875" y="926306"/>
            <a:ext cx="4092743"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CONSIDERACIONES SOBRE LAS CELDAS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tabla se crea tomando en cuenta el número de elementos de la primera fila.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Por ejemplo, si la primera fila contiene 3 columnas o celdas, la tabla esperará siempre 3 celdas en cada fila.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definimos una fila con menos celdas, las celdas faltantes en cada fila se mostrarán vacías, es decir que no se mostraría el espacio de la celda.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definimos una fila con más celdas, las celdas faltantes en la columna se mostrarán vacías.</a:t>
            </a:r>
            <a:endParaRPr/>
          </a:p>
        </p:txBody>
      </p:sp>
      <p:sp>
        <p:nvSpPr>
          <p:cNvPr id="416" name="Google Shape;416;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pic>
        <p:nvPicPr>
          <p:cNvPr descr="The Best Coding Bootcamps in Leeds | Leeds-List" id="417" name="Google Shape;417;p44"/>
          <p:cNvPicPr preferRelativeResize="0"/>
          <p:nvPr/>
        </p:nvPicPr>
        <p:blipFill rotWithShape="1">
          <a:blip r:embed="rId3">
            <a:alphaModFix/>
          </a:blip>
          <a:srcRect b="0" l="28333" r="11310" t="0"/>
          <a:stretch/>
        </p:blipFill>
        <p:spPr>
          <a:xfrm>
            <a:off x="4773135" y="1010840"/>
            <a:ext cx="3962990" cy="36933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p:nvPr/>
        </p:nvSpPr>
        <p:spPr>
          <a:xfrm>
            <a:off x="2912938" y="947057"/>
            <a:ext cx="5956243" cy="38100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24" name="Google Shape;424;p45"/>
          <p:cNvSpPr txBox="1"/>
          <p:nvPr/>
        </p:nvSpPr>
        <p:spPr>
          <a:xfrm>
            <a:off x="273481" y="1031997"/>
            <a:ext cx="2320089"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COMBINACIÓN DE CELDAS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combinar celdas utilizando el atributo </a:t>
            </a:r>
            <a:r>
              <a:rPr b="1" lang="es-PE" sz="1600">
                <a:solidFill>
                  <a:srgbClr val="262626"/>
                </a:solidFill>
                <a:latin typeface="Calibri"/>
                <a:ea typeface="Calibri"/>
                <a:cs typeface="Calibri"/>
                <a:sym typeface="Calibri"/>
              </a:rPr>
              <a:t>colspan</a:t>
            </a:r>
            <a:r>
              <a:rPr lang="es-PE" sz="1600">
                <a:solidFill>
                  <a:srgbClr val="262626"/>
                </a:solidFill>
                <a:latin typeface="Calibri"/>
                <a:ea typeface="Calibri"/>
                <a:cs typeface="Calibri"/>
                <a:sym typeface="Calibri"/>
              </a:rPr>
              <a:t> para combinar horizontalmente y </a:t>
            </a:r>
            <a:r>
              <a:rPr b="1" lang="es-PE" sz="1600">
                <a:solidFill>
                  <a:srgbClr val="262626"/>
                </a:solidFill>
                <a:latin typeface="Calibri"/>
                <a:ea typeface="Calibri"/>
                <a:cs typeface="Calibri"/>
                <a:sym typeface="Calibri"/>
              </a:rPr>
              <a:t>rowspan</a:t>
            </a:r>
            <a:r>
              <a:rPr lang="es-PE" sz="1600">
                <a:solidFill>
                  <a:srgbClr val="262626"/>
                </a:solidFill>
                <a:latin typeface="Calibri"/>
                <a:ea typeface="Calibri"/>
                <a:cs typeface="Calibri"/>
                <a:sym typeface="Calibri"/>
              </a:rPr>
              <a:t> para combinar verticalmente.</a:t>
            </a:r>
            <a:endParaRPr/>
          </a:p>
        </p:txBody>
      </p:sp>
      <p:sp>
        <p:nvSpPr>
          <p:cNvPr id="425" name="Google Shape;425;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sp>
        <p:nvSpPr>
          <p:cNvPr id="426" name="Google Shape;426;p45"/>
          <p:cNvSpPr txBox="1"/>
          <p:nvPr/>
        </p:nvSpPr>
        <p:spPr>
          <a:xfrm>
            <a:off x="3004309" y="1046121"/>
            <a:ext cx="5787334"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Trilogía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Titulo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Año de Estreno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rowspan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Original</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 </a:t>
            </a:r>
            <a:r>
              <a:rPr b="0" lang="es-PE" sz="1200">
                <a:solidFill>
                  <a:srgbClr val="6A9955"/>
                </a:solidFill>
                <a:latin typeface="Consolas"/>
                <a:ea typeface="Consolas"/>
                <a:cs typeface="Consolas"/>
                <a:sym typeface="Consolas"/>
              </a:rPr>
              <a:t>&lt;!-- Abarca 3 filas --&gt;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IV: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1977</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1980</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1983</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colspan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Star Wars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 </a:t>
            </a:r>
            <a:r>
              <a:rPr b="0" lang="es-PE" sz="1200">
                <a:solidFill>
                  <a:srgbClr val="6A9955"/>
                </a:solidFill>
                <a:latin typeface="Consolas"/>
                <a:ea typeface="Consolas"/>
                <a:cs typeface="Consolas"/>
                <a:sym typeface="Consolas"/>
              </a:rPr>
              <a:t>&lt;!-- Abarca 3 columnas --&gt;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nvSpPr>
        <p:spPr>
          <a:xfrm>
            <a:off x="407875" y="858879"/>
            <a:ext cx="4592674"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ORGANIZACIÓN DE TABLAS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Cuando se crea una tabla, el navegador va organizando los elementos en el orden en que van apareciendo.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caso de tablas complejas, conviene definir la estructura especificando los elementos que conforman la cabecera, el cuerpo y el pie de la tabla.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definir la cabecera de la tabla se utiliza la etiqueta </a:t>
            </a:r>
            <a:r>
              <a:rPr b="1" lang="es-PE" sz="1600">
                <a:solidFill>
                  <a:srgbClr val="262626"/>
                </a:solidFill>
                <a:latin typeface="Calibri"/>
                <a:ea typeface="Calibri"/>
                <a:cs typeface="Calibri"/>
                <a:sym typeface="Calibri"/>
              </a:rPr>
              <a:t>&lt;thead&gt;</a:t>
            </a:r>
            <a:r>
              <a:rPr lang="es-PE" sz="1600">
                <a:solidFill>
                  <a:srgbClr val="262626"/>
                </a:solidFill>
                <a:latin typeface="Calibri"/>
                <a:ea typeface="Calibri"/>
                <a:cs typeface="Calibri"/>
                <a:sym typeface="Calibri"/>
              </a:rPr>
              <a:t>, </a:t>
            </a:r>
            <a:r>
              <a:rPr b="1" lang="es-PE" sz="1600">
                <a:solidFill>
                  <a:srgbClr val="262626"/>
                </a:solidFill>
                <a:latin typeface="Calibri"/>
                <a:ea typeface="Calibri"/>
                <a:cs typeface="Calibri"/>
                <a:sym typeface="Calibri"/>
              </a:rPr>
              <a:t>&lt;tbody&gt;</a:t>
            </a:r>
            <a:r>
              <a:rPr lang="es-PE" sz="1600">
                <a:solidFill>
                  <a:srgbClr val="262626"/>
                </a:solidFill>
                <a:latin typeface="Calibri"/>
                <a:ea typeface="Calibri"/>
                <a:cs typeface="Calibri"/>
                <a:sym typeface="Calibri"/>
              </a:rPr>
              <a:t> para el cuerpo y </a:t>
            </a:r>
            <a:r>
              <a:rPr b="1" lang="es-PE" sz="1600">
                <a:solidFill>
                  <a:srgbClr val="262626"/>
                </a:solidFill>
                <a:latin typeface="Calibri"/>
                <a:ea typeface="Calibri"/>
                <a:cs typeface="Calibri"/>
                <a:sym typeface="Calibri"/>
              </a:rPr>
              <a:t>&lt;tfoot&gt;</a:t>
            </a:r>
            <a:r>
              <a:rPr lang="es-PE" sz="1600">
                <a:solidFill>
                  <a:srgbClr val="262626"/>
                </a:solidFill>
                <a:latin typeface="Calibri"/>
                <a:ea typeface="Calibri"/>
                <a:cs typeface="Calibri"/>
                <a:sym typeface="Calibri"/>
              </a:rPr>
              <a:t> para el pie.</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podemos agregar un título o descripción de la tabla con la etiqueta </a:t>
            </a:r>
            <a:r>
              <a:rPr b="1" lang="es-PE" sz="1600">
                <a:solidFill>
                  <a:srgbClr val="262626"/>
                </a:solidFill>
                <a:latin typeface="Calibri"/>
                <a:ea typeface="Calibri"/>
                <a:cs typeface="Calibri"/>
                <a:sym typeface="Calibri"/>
              </a:rPr>
              <a:t>&lt;caption&gt;</a:t>
            </a:r>
            <a:r>
              <a:rPr lang="es-PE" sz="1600">
                <a:solidFill>
                  <a:srgbClr val="262626"/>
                </a:solidFill>
                <a:latin typeface="Calibri"/>
                <a:ea typeface="Calibri"/>
                <a:cs typeface="Calibri"/>
                <a:sym typeface="Calibri"/>
              </a:rPr>
              <a:t>.</a:t>
            </a:r>
            <a:endParaRPr/>
          </a:p>
        </p:txBody>
      </p:sp>
      <p:sp>
        <p:nvSpPr>
          <p:cNvPr id="433" name="Google Shape;433;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pic>
        <p:nvPicPr>
          <p:cNvPr descr="Beyond Nvidia: Palantir and C3.ai Stock Soar as They Expand Their AI Push |  Barron's" id="434" name="Google Shape;434;p46"/>
          <p:cNvPicPr preferRelativeResize="0"/>
          <p:nvPr/>
        </p:nvPicPr>
        <p:blipFill rotWithShape="1">
          <a:blip r:embed="rId3">
            <a:alphaModFix/>
          </a:blip>
          <a:srcRect b="0" l="0" r="0" t="0"/>
          <a:stretch/>
        </p:blipFill>
        <p:spPr>
          <a:xfrm>
            <a:off x="5151662" y="1010840"/>
            <a:ext cx="3693320" cy="36933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7"/>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441" name="Google Shape;441;p47"/>
          <p:cNvSpPr txBox="1"/>
          <p:nvPr/>
        </p:nvSpPr>
        <p:spPr>
          <a:xfrm>
            <a:off x="2348440" y="2347380"/>
            <a:ext cx="4498674" cy="2923877"/>
          </a:xfrm>
          <a:prstGeom prst="rect">
            <a:avLst/>
          </a:prstGeom>
          <a:noFill/>
          <a:ln>
            <a:noFill/>
          </a:ln>
        </p:spPr>
        <p:txBody>
          <a:bodyPr anchorCtr="0" anchor="t" bIns="0" lIns="0" spcFirstLastPara="1" rIns="0" wrap="square" tIns="0">
            <a:spAutoFit/>
          </a:bodyPr>
          <a:lstStyle/>
          <a:p>
            <a:pPr indent="-285750" lvl="0" marL="2857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Si bien las </a:t>
            </a:r>
            <a:r>
              <a:rPr b="1" lang="es-PE" sz="2000">
                <a:solidFill>
                  <a:srgbClr val="3F3F3F"/>
                </a:solidFill>
                <a:latin typeface="Calibri"/>
                <a:ea typeface="Calibri"/>
                <a:cs typeface="Calibri"/>
                <a:sym typeface="Calibri"/>
              </a:rPr>
              <a:t>etiquetas &lt;thead&gt;, &lt;tbody&gt; y &lt;tfoot&gt;</a:t>
            </a:r>
            <a:r>
              <a:rPr lang="es-PE" sz="2000">
                <a:solidFill>
                  <a:srgbClr val="3F3F3F"/>
                </a:solidFill>
                <a:latin typeface="Calibri"/>
                <a:ea typeface="Calibri"/>
                <a:cs typeface="Calibri"/>
                <a:sym typeface="Calibri"/>
              </a:rPr>
              <a:t> no agregan una funcionalidad relacionada con la accesibilidad o el aspecto visual, sí son útiles para aplicar estilos.</a:t>
            </a:r>
            <a:endParaRPr/>
          </a:p>
          <a:p>
            <a:pPr indent="-285750" lvl="0" marL="285750" marR="0" rtl="0" algn="l">
              <a:spcBef>
                <a:spcPts val="0"/>
              </a:spcBef>
              <a:spcAft>
                <a:spcPts val="0"/>
              </a:spcAft>
              <a:buClr>
                <a:srgbClr val="3F3F3F"/>
              </a:buClr>
              <a:buSzPts val="2000"/>
              <a:buFont typeface="Arial"/>
              <a:buChar char="•"/>
            </a:pPr>
            <a:r>
              <a:rPr lang="es-PE" sz="2000">
                <a:solidFill>
                  <a:srgbClr val="3F3F3F"/>
                </a:solidFill>
                <a:latin typeface="Calibri"/>
                <a:ea typeface="Calibri"/>
                <a:cs typeface="Calibri"/>
                <a:sym typeface="Calibri"/>
              </a:rPr>
              <a:t>Por ejemplo, mediante CSS podemos establecer que la cabecera de la tabla se repita en cada página impresa.</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p:nvPr/>
        </p:nvSpPr>
        <p:spPr>
          <a:xfrm>
            <a:off x="1976766" y="1025912"/>
            <a:ext cx="6996249" cy="393266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48" name="Google Shape;448;p48"/>
          <p:cNvSpPr txBox="1"/>
          <p:nvPr/>
        </p:nvSpPr>
        <p:spPr>
          <a:xfrm>
            <a:off x="407875" y="1102398"/>
            <a:ext cx="1400585"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ORGANIZACIÓN DE TABLAS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Observemos el siguiente código HTML</a:t>
            </a:r>
            <a:endParaRPr/>
          </a:p>
        </p:txBody>
      </p:sp>
      <p:sp>
        <p:nvSpPr>
          <p:cNvPr id="449" name="Google Shape;449;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ESTRUCTURA DE UNA TABLA</a:t>
            </a:r>
            <a:endParaRPr/>
          </a:p>
        </p:txBody>
      </p:sp>
      <p:sp>
        <p:nvSpPr>
          <p:cNvPr id="450" name="Google Shape;450;p48"/>
          <p:cNvSpPr txBox="1"/>
          <p:nvPr/>
        </p:nvSpPr>
        <p:spPr>
          <a:xfrm>
            <a:off x="2042436" y="1102398"/>
            <a:ext cx="6864778" cy="378565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caption</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Star Wars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caption</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Trilogía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Titulo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Año de Estreno</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tbody</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rowspan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Original</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IV: Una Nueva Esperanza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1977</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 El Imperio Contraataca</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1980</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Episodio VI: El Retorno del Jedi</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1983</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tbody</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tfoot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td</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colspan</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"3"</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Star Wars : Idea original de George Lucas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td</a:t>
            </a:r>
            <a:r>
              <a:rPr b="0" lang="es-PE" sz="1200">
                <a:solidFill>
                  <a:srgbClr val="808080"/>
                </a:solidFill>
                <a:latin typeface="Consolas"/>
                <a:ea typeface="Consolas"/>
                <a:cs typeface="Consolas"/>
                <a:sym typeface="Consolas"/>
              </a:rPr>
              <a:t>&gt;&lt;/</a:t>
            </a:r>
            <a:r>
              <a:rPr b="0" lang="es-PE" sz="1200">
                <a:solidFill>
                  <a:srgbClr val="569CD6"/>
                </a:solidFill>
                <a:latin typeface="Consolas"/>
                <a:ea typeface="Consolas"/>
                <a:cs typeface="Consolas"/>
                <a:sym typeface="Consolas"/>
              </a:rPr>
              <a:t>tr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tfoot</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table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49"/>
          <p:cNvSpPr/>
          <p:nvPr/>
        </p:nvSpPr>
        <p:spPr>
          <a:xfrm>
            <a:off x="424252" y="3703125"/>
            <a:ext cx="7966170" cy="372287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APLICACIÓN DE FORMATO A TABLAS </a:t>
            </a:r>
            <a:r>
              <a:rPr b="1" lang="es-PE" sz="2800">
                <a:solidFill>
                  <a:schemeClr val="lt1"/>
                </a:solidFill>
                <a:latin typeface="Arial"/>
                <a:ea typeface="Arial"/>
                <a:cs typeface="Arial"/>
                <a:sym typeface="Arial"/>
              </a:rPr>
              <a:t>CON PSEUDOCLASES CHILD</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5"/>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71" name="Google Shape;71;p5"/>
          <p:cNvSpPr txBox="1"/>
          <p:nvPr/>
        </p:nvSpPr>
        <p:spPr>
          <a:xfrm>
            <a:off x="2535760" y="2866926"/>
            <a:ext cx="4072480" cy="153888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2000">
                <a:solidFill>
                  <a:schemeClr val="dk1"/>
                </a:solidFill>
                <a:latin typeface="Calibri"/>
                <a:ea typeface="Calibri"/>
                <a:cs typeface="Calibri"/>
                <a:sym typeface="Calibri"/>
              </a:rPr>
              <a:t>LA ETIQUETA FORM</a:t>
            </a:r>
            <a:endParaRPr/>
          </a:p>
          <a:p>
            <a:pPr indent="0" lvl="0" marL="0" marR="0" rtl="0" algn="l">
              <a:spcBef>
                <a:spcPts val="1000"/>
              </a:spcBef>
              <a:spcAft>
                <a:spcPts val="0"/>
              </a:spcAft>
              <a:buNone/>
            </a:pPr>
            <a:r>
              <a:rPr lang="es-PE" sz="2000">
                <a:solidFill>
                  <a:srgbClr val="3F3F3F"/>
                </a:solidFill>
                <a:latin typeface="Calibri"/>
                <a:ea typeface="Calibri"/>
                <a:cs typeface="Calibri"/>
                <a:sym typeface="Calibri"/>
              </a:rPr>
              <a:t>Un formulario se define mediante la etiqueta </a:t>
            </a:r>
            <a:r>
              <a:rPr b="1" lang="es-PE" sz="2000">
                <a:solidFill>
                  <a:srgbClr val="3F3F3F"/>
                </a:solidFill>
                <a:latin typeface="Calibri"/>
                <a:ea typeface="Calibri"/>
                <a:cs typeface="Calibri"/>
                <a:sym typeface="Calibri"/>
              </a:rPr>
              <a:t>&lt;form&gt;.</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50"/>
          <p:cNvSpPr txBox="1"/>
          <p:nvPr/>
        </p:nvSpPr>
        <p:spPr>
          <a:xfrm>
            <a:off x="3356069" y="1393980"/>
            <a:ext cx="5052434" cy="1569660"/>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b="1" lang="es-PE" sz="3200">
                <a:solidFill>
                  <a:srgbClr val="FFC000"/>
                </a:solidFill>
                <a:latin typeface="Calibri"/>
                <a:ea typeface="Calibri"/>
                <a:cs typeface="Calibri"/>
                <a:sym typeface="Calibri"/>
              </a:rPr>
              <a:t>PROPIEDADES CSS PARA TABLAS</a:t>
            </a:r>
            <a:endParaRPr/>
          </a:p>
          <a:p>
            <a:pPr indent="0" lvl="0" marL="11725" marR="0" rtl="0" algn="l">
              <a:spcBef>
                <a:spcPts val="0"/>
              </a:spcBef>
              <a:spcAft>
                <a:spcPts val="0"/>
              </a:spcAft>
              <a:buNone/>
            </a:pPr>
            <a:r>
              <a:t/>
            </a:r>
            <a:endParaRPr b="1" sz="3200">
              <a:solidFill>
                <a:srgbClr val="FFC000"/>
              </a:solidFill>
              <a:latin typeface="Calibri"/>
              <a:ea typeface="Calibri"/>
              <a:cs typeface="Calibri"/>
              <a:sym typeface="Calibri"/>
            </a:endParaRPr>
          </a:p>
        </p:txBody>
      </p:sp>
      <p:sp>
        <p:nvSpPr>
          <p:cNvPr id="465" name="Google Shape;465;p50"/>
          <p:cNvSpPr txBox="1"/>
          <p:nvPr/>
        </p:nvSpPr>
        <p:spPr>
          <a:xfrm>
            <a:off x="3356070" y="2441742"/>
            <a:ext cx="5052434" cy="1631216"/>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lang="es-PE" sz="2000">
                <a:solidFill>
                  <a:schemeClr val="lt1"/>
                </a:solidFill>
                <a:latin typeface="Calibri"/>
                <a:ea typeface="Calibri"/>
                <a:cs typeface="Calibri"/>
                <a:sym typeface="Calibri"/>
              </a:rPr>
              <a:t>Para aplicar estilos a una tabla podemos utilizar las propiedades que ya hemos visto, como </a:t>
            </a:r>
            <a:r>
              <a:rPr b="1" lang="es-PE" sz="2000">
                <a:solidFill>
                  <a:schemeClr val="lt1"/>
                </a:solidFill>
                <a:latin typeface="Calibri"/>
                <a:ea typeface="Calibri"/>
                <a:cs typeface="Calibri"/>
                <a:sym typeface="Calibri"/>
              </a:rPr>
              <a:t>border</a:t>
            </a:r>
            <a:r>
              <a:rPr lang="es-PE" sz="2000">
                <a:solidFill>
                  <a:schemeClr val="lt1"/>
                </a:solidFill>
                <a:latin typeface="Calibri"/>
                <a:ea typeface="Calibri"/>
                <a:cs typeface="Calibri"/>
                <a:sym typeface="Calibri"/>
              </a:rPr>
              <a:t> o </a:t>
            </a:r>
            <a:r>
              <a:rPr b="1" lang="es-PE" sz="2000">
                <a:solidFill>
                  <a:schemeClr val="lt1"/>
                </a:solidFill>
                <a:latin typeface="Calibri"/>
                <a:ea typeface="Calibri"/>
                <a:cs typeface="Calibri"/>
                <a:sym typeface="Calibri"/>
              </a:rPr>
              <a:t>background-color</a:t>
            </a:r>
            <a:r>
              <a:rPr lang="es-PE" sz="2000">
                <a:solidFill>
                  <a:schemeClr val="lt1"/>
                </a:solidFill>
                <a:latin typeface="Calibri"/>
                <a:ea typeface="Calibri"/>
                <a:cs typeface="Calibri"/>
                <a:sym typeface="Calibri"/>
              </a:rPr>
              <a:t>, y aplicarlo a los elementos que conforman una tabla como </a:t>
            </a:r>
            <a:r>
              <a:rPr b="1" lang="es-PE" sz="2000">
                <a:solidFill>
                  <a:schemeClr val="lt1"/>
                </a:solidFill>
                <a:latin typeface="Calibri"/>
                <a:ea typeface="Calibri"/>
                <a:cs typeface="Calibri"/>
                <a:sym typeface="Calibri"/>
              </a:rPr>
              <a:t>table</a:t>
            </a:r>
            <a:r>
              <a:rPr lang="es-PE" sz="2000">
                <a:solidFill>
                  <a:schemeClr val="lt1"/>
                </a:solidFill>
                <a:latin typeface="Calibri"/>
                <a:ea typeface="Calibri"/>
                <a:cs typeface="Calibri"/>
                <a:sym typeface="Calibri"/>
              </a:rPr>
              <a:t>, </a:t>
            </a:r>
            <a:r>
              <a:rPr b="1" lang="es-PE" sz="2000">
                <a:solidFill>
                  <a:schemeClr val="lt1"/>
                </a:solidFill>
                <a:latin typeface="Calibri"/>
                <a:ea typeface="Calibri"/>
                <a:cs typeface="Calibri"/>
                <a:sym typeface="Calibri"/>
              </a:rPr>
              <a:t>tr</a:t>
            </a:r>
            <a:r>
              <a:rPr lang="es-PE" sz="2000">
                <a:solidFill>
                  <a:schemeClr val="lt1"/>
                </a:solidFill>
                <a:latin typeface="Calibri"/>
                <a:ea typeface="Calibri"/>
                <a:cs typeface="Calibri"/>
                <a:sym typeface="Calibri"/>
              </a:rPr>
              <a:t> o </a:t>
            </a:r>
            <a:r>
              <a:rPr b="1" lang="es-PE" sz="2000">
                <a:solidFill>
                  <a:schemeClr val="lt1"/>
                </a:solidFill>
                <a:latin typeface="Calibri"/>
                <a:ea typeface="Calibri"/>
                <a:cs typeface="Calibri"/>
                <a:sym typeface="Calibri"/>
              </a:rPr>
              <a:t>td</a:t>
            </a:r>
            <a:r>
              <a:rPr lang="es-PE" sz="2000">
                <a:solidFill>
                  <a:schemeClr val="lt1"/>
                </a:solidFill>
                <a:latin typeface="Calibri"/>
                <a:ea typeface="Calibri"/>
                <a:cs typeface="Calibri"/>
                <a:sym typeface="Calibri"/>
              </a:rPr>
              <a:t>.</a:t>
            </a:r>
            <a:endParaRPr/>
          </a:p>
        </p:txBody>
      </p:sp>
      <p:pic>
        <p:nvPicPr>
          <p:cNvPr descr="Web coding - Free seo and web icons" id="466" name="Google Shape;466;p50"/>
          <p:cNvPicPr preferRelativeResize="0"/>
          <p:nvPr/>
        </p:nvPicPr>
        <p:blipFill rotWithShape="1">
          <a:blip r:embed="rId3">
            <a:alphaModFix/>
          </a:blip>
          <a:srcRect b="0" l="0" r="0" t="0"/>
          <a:stretch/>
        </p:blipFill>
        <p:spPr>
          <a:xfrm>
            <a:off x="1101012" y="1698171"/>
            <a:ext cx="2129713" cy="212971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nvSpPr>
        <p:spPr>
          <a:xfrm>
            <a:off x="407875" y="795067"/>
            <a:ext cx="7802949"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PROPIEDADES CSS PARA TABLAS</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También existen propiedades específicas para tablas: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border-collapse:</a:t>
            </a:r>
            <a:r>
              <a:rPr b="0" i="0" lang="es-PE" sz="1600" u="none" cap="none" strike="noStrike">
                <a:solidFill>
                  <a:schemeClr val="dk1"/>
                </a:solidFill>
                <a:latin typeface="Calibri"/>
                <a:ea typeface="Calibri"/>
                <a:cs typeface="Calibri"/>
                <a:sym typeface="Calibri"/>
              </a:rPr>
              <a:t> permite fusionar los bordes. Puede tomar los valores </a:t>
            </a:r>
            <a:r>
              <a:rPr b="0" i="1" lang="es-PE" sz="1600" u="none" cap="none" strike="noStrike">
                <a:solidFill>
                  <a:schemeClr val="dk1"/>
                </a:solidFill>
                <a:latin typeface="Calibri"/>
                <a:ea typeface="Calibri"/>
                <a:cs typeface="Calibri"/>
                <a:sym typeface="Calibri"/>
              </a:rPr>
              <a:t>separate</a:t>
            </a:r>
            <a:r>
              <a:rPr b="0" i="0" lang="es-PE" sz="1600" u="none" cap="none" strike="noStrike">
                <a:solidFill>
                  <a:schemeClr val="dk1"/>
                </a:solidFill>
                <a:latin typeface="Calibri"/>
                <a:ea typeface="Calibri"/>
                <a:cs typeface="Calibri"/>
                <a:sym typeface="Calibri"/>
              </a:rPr>
              <a:t> (bordes separados) o </a:t>
            </a:r>
            <a:r>
              <a:rPr b="0" i="1" lang="es-PE" sz="1600" u="none" cap="none" strike="noStrike">
                <a:solidFill>
                  <a:schemeClr val="dk1"/>
                </a:solidFill>
                <a:latin typeface="Calibri"/>
                <a:ea typeface="Calibri"/>
                <a:cs typeface="Calibri"/>
                <a:sym typeface="Calibri"/>
              </a:rPr>
              <a:t>collapse</a:t>
            </a:r>
            <a:r>
              <a:rPr b="0" i="0" lang="es-PE" sz="1600" u="none" cap="none" strike="noStrike">
                <a:solidFill>
                  <a:schemeClr val="dk1"/>
                </a:solidFill>
                <a:latin typeface="Calibri"/>
                <a:ea typeface="Calibri"/>
                <a:cs typeface="Calibri"/>
                <a:sym typeface="Calibri"/>
              </a:rPr>
              <a:t> (bordes fusionados).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border-spacing:</a:t>
            </a:r>
            <a:r>
              <a:rPr b="0" i="0" lang="es-PE" sz="1600" u="none" cap="none" strike="noStrike">
                <a:solidFill>
                  <a:schemeClr val="dk1"/>
                </a:solidFill>
                <a:latin typeface="Calibri"/>
                <a:ea typeface="Calibri"/>
                <a:cs typeface="Calibri"/>
                <a:sym typeface="Calibri"/>
              </a:rPr>
              <a:t> especifica el espaciado entre los bordes de celdas adyacentes. Se especifica una unidad en pixeles. Pueden especificarse dos valores contiguos, en ese caso el primer valor especifica el espacio horizontal y el segundo el espacio vertical.</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caption-style:</a:t>
            </a:r>
            <a:r>
              <a:rPr b="0" i="0" lang="es-PE" sz="1600" u="none" cap="none" strike="noStrike">
                <a:solidFill>
                  <a:schemeClr val="dk1"/>
                </a:solidFill>
                <a:latin typeface="Calibri"/>
                <a:ea typeface="Calibri"/>
                <a:cs typeface="Calibri"/>
                <a:sym typeface="Calibri"/>
              </a:rPr>
              <a:t> especifica el lugar de la etiqueta </a:t>
            </a:r>
            <a:r>
              <a:rPr b="1" i="0" lang="es-PE" sz="1600" u="none" cap="none" strike="noStrike">
                <a:solidFill>
                  <a:schemeClr val="dk1"/>
                </a:solidFill>
                <a:latin typeface="Calibri"/>
                <a:ea typeface="Calibri"/>
                <a:cs typeface="Calibri"/>
                <a:sym typeface="Calibri"/>
              </a:rPr>
              <a:t>caption</a:t>
            </a:r>
            <a:r>
              <a:rPr b="0" i="0" lang="es-PE" sz="1600" u="none" cap="none" strike="noStrike">
                <a:solidFill>
                  <a:schemeClr val="dk1"/>
                </a:solidFill>
                <a:latin typeface="Calibri"/>
                <a:ea typeface="Calibri"/>
                <a:cs typeface="Calibri"/>
                <a:sym typeface="Calibri"/>
              </a:rPr>
              <a:t>. Puede tomar los valores </a:t>
            </a:r>
            <a:r>
              <a:rPr b="0" i="1" lang="es-PE" sz="1600" u="none" cap="none" strike="noStrike">
                <a:solidFill>
                  <a:schemeClr val="dk1"/>
                </a:solidFill>
                <a:latin typeface="Calibri"/>
                <a:ea typeface="Calibri"/>
                <a:cs typeface="Calibri"/>
                <a:sym typeface="Calibri"/>
              </a:rPr>
              <a:t>top</a:t>
            </a:r>
            <a:r>
              <a:rPr b="0" i="0" lang="es-PE" sz="1600" u="none" cap="none" strike="noStrike">
                <a:solidFill>
                  <a:schemeClr val="dk1"/>
                </a:solidFill>
                <a:latin typeface="Calibri"/>
                <a:ea typeface="Calibri"/>
                <a:cs typeface="Calibri"/>
                <a:sym typeface="Calibri"/>
              </a:rPr>
              <a:t> o </a:t>
            </a:r>
            <a:r>
              <a:rPr b="0" i="1" lang="es-PE" sz="1600" u="none" cap="none" strike="noStrike">
                <a:solidFill>
                  <a:schemeClr val="dk1"/>
                </a:solidFill>
                <a:latin typeface="Calibri"/>
                <a:ea typeface="Calibri"/>
                <a:cs typeface="Calibri"/>
                <a:sym typeface="Calibri"/>
              </a:rPr>
              <a:t>bottom</a:t>
            </a:r>
            <a:r>
              <a:rPr b="0" i="0" lang="es-PE" sz="1600" u="none" cap="none" strike="noStrike">
                <a:solidFill>
                  <a:schemeClr val="dk1"/>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empty-cells:</a:t>
            </a:r>
            <a:r>
              <a:rPr b="0" i="0" lang="es-PE" sz="1600" u="none" cap="none" strike="noStrike">
                <a:solidFill>
                  <a:schemeClr val="dk1"/>
                </a:solidFill>
                <a:latin typeface="Calibri"/>
                <a:ea typeface="Calibri"/>
                <a:cs typeface="Calibri"/>
                <a:sym typeface="Calibri"/>
              </a:rPr>
              <a:t> establece si las celdas vacías se muestran en una tabla. Puede tomar los valores </a:t>
            </a:r>
            <a:r>
              <a:rPr b="0" i="1" lang="es-PE" sz="1600" u="none" cap="none" strike="noStrike">
                <a:solidFill>
                  <a:schemeClr val="dk1"/>
                </a:solidFill>
                <a:latin typeface="Calibri"/>
                <a:ea typeface="Calibri"/>
                <a:cs typeface="Calibri"/>
                <a:sym typeface="Calibri"/>
              </a:rPr>
              <a:t>show</a:t>
            </a:r>
            <a:r>
              <a:rPr b="0" i="0" lang="es-PE" sz="1600" u="none" cap="none" strike="noStrike">
                <a:solidFill>
                  <a:schemeClr val="dk1"/>
                </a:solidFill>
                <a:latin typeface="Calibri"/>
                <a:ea typeface="Calibri"/>
                <a:cs typeface="Calibri"/>
                <a:sym typeface="Calibri"/>
              </a:rPr>
              <a:t> o </a:t>
            </a:r>
            <a:r>
              <a:rPr b="0" i="1" lang="es-PE" sz="1600" u="none" cap="none" strike="noStrike">
                <a:solidFill>
                  <a:schemeClr val="dk1"/>
                </a:solidFill>
                <a:latin typeface="Calibri"/>
                <a:ea typeface="Calibri"/>
                <a:cs typeface="Calibri"/>
                <a:sym typeface="Calibri"/>
              </a:rPr>
              <a:t>hide</a:t>
            </a:r>
            <a:r>
              <a:rPr b="0" i="0" lang="es-PE" sz="1600" u="none" cap="none" strike="noStrike">
                <a:solidFill>
                  <a:schemeClr val="dk1"/>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table-layout:</a:t>
            </a:r>
            <a:r>
              <a:rPr b="0" i="0" lang="es-PE" sz="1600" u="none" cap="none" strike="noStrike">
                <a:solidFill>
                  <a:schemeClr val="dk1"/>
                </a:solidFill>
                <a:latin typeface="Calibri"/>
                <a:ea typeface="Calibri"/>
                <a:cs typeface="Calibri"/>
                <a:sym typeface="Calibri"/>
              </a:rPr>
              <a:t> indica si las celdas deben ajustarse a un tamaño fijo. Puede tomar los valores </a:t>
            </a:r>
            <a:r>
              <a:rPr b="0" i="1" lang="es-PE" sz="1600" u="none" cap="none" strike="noStrike">
                <a:solidFill>
                  <a:schemeClr val="dk1"/>
                </a:solidFill>
                <a:latin typeface="Calibri"/>
                <a:ea typeface="Calibri"/>
                <a:cs typeface="Calibri"/>
                <a:sym typeface="Calibri"/>
              </a:rPr>
              <a:t>auto</a:t>
            </a:r>
            <a:r>
              <a:rPr b="0" i="0" lang="es-PE" sz="1600" u="none" cap="none" strike="noStrike">
                <a:solidFill>
                  <a:schemeClr val="dk1"/>
                </a:solidFill>
                <a:latin typeface="Calibri"/>
                <a:ea typeface="Calibri"/>
                <a:cs typeface="Calibri"/>
                <a:sym typeface="Calibri"/>
              </a:rPr>
              <a:t> (la tabla se ajusta a su contenido) o </a:t>
            </a:r>
            <a:r>
              <a:rPr b="0" i="1" lang="es-PE" sz="1600" u="none" cap="none" strike="noStrike">
                <a:solidFill>
                  <a:schemeClr val="dk1"/>
                </a:solidFill>
                <a:latin typeface="Calibri"/>
                <a:ea typeface="Calibri"/>
                <a:cs typeface="Calibri"/>
                <a:sym typeface="Calibri"/>
              </a:rPr>
              <a:t>fixed</a:t>
            </a:r>
            <a:r>
              <a:rPr b="0" i="0" lang="es-PE" sz="1600" u="none" cap="none" strike="noStrike">
                <a:solidFill>
                  <a:schemeClr val="dk1"/>
                </a:solidFill>
                <a:latin typeface="Calibri"/>
                <a:ea typeface="Calibri"/>
                <a:cs typeface="Calibri"/>
                <a:sym typeface="Calibri"/>
              </a:rPr>
              <a:t> (los contenidos se muestran en el espacio disponible).</a:t>
            </a:r>
            <a:endParaRPr/>
          </a:p>
        </p:txBody>
      </p:sp>
      <p:sp>
        <p:nvSpPr>
          <p:cNvPr id="473" name="Google Shape;473;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TABLAS CON PSEUDOCLASES CHILD</a:t>
            </a:r>
            <a:endParaRPr sz="1700">
              <a:solidFill>
                <a:srgbClr val="438AD7"/>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p:nvPr/>
        </p:nvSpPr>
        <p:spPr>
          <a:xfrm>
            <a:off x="3472405" y="980616"/>
            <a:ext cx="5092862" cy="377334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80" name="Google Shape;480;p52"/>
          <p:cNvSpPr txBox="1"/>
          <p:nvPr/>
        </p:nvSpPr>
        <p:spPr>
          <a:xfrm>
            <a:off x="407875" y="980616"/>
            <a:ext cx="1882724"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PROPIEDADES CSS PARA TABLAS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Aplicamos los siguientes estilos a la tabla anterior.</a:t>
            </a:r>
            <a:endParaRPr/>
          </a:p>
        </p:txBody>
      </p:sp>
      <p:sp>
        <p:nvSpPr>
          <p:cNvPr id="481" name="Google Shape;481;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TABLAS CON PSEUDOCLASES CHILD</a:t>
            </a:r>
            <a:endParaRPr sz="1700">
              <a:solidFill>
                <a:srgbClr val="438AD7"/>
              </a:solidFill>
              <a:latin typeface="Calibri"/>
              <a:ea typeface="Calibri"/>
              <a:cs typeface="Calibri"/>
              <a:sym typeface="Calibri"/>
            </a:endParaRPr>
          </a:p>
        </p:txBody>
      </p:sp>
      <p:sp>
        <p:nvSpPr>
          <p:cNvPr id="482" name="Google Shape;482;p52"/>
          <p:cNvSpPr txBox="1"/>
          <p:nvPr/>
        </p:nvSpPr>
        <p:spPr>
          <a:xfrm>
            <a:off x="3557638" y="1065854"/>
            <a:ext cx="4921555"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table</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#cccccc</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40%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border-collapse</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collapse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caption</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Arial</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Helvetica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12pt</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font-weight</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bold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th</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lightslategrey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tfoot</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text-align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nvSpPr>
        <p:spPr>
          <a:xfrm>
            <a:off x="407875" y="887730"/>
            <a:ext cx="4467983" cy="393954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PSEUDOCLASES CHILD</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pseudoclases child permiten aplicar un estilo a un elemento o a un grupo de elementos hermanos.</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first-child:</a:t>
            </a:r>
            <a:r>
              <a:rPr lang="es-PE" sz="1600">
                <a:solidFill>
                  <a:srgbClr val="262626"/>
                </a:solidFill>
                <a:latin typeface="Calibri"/>
                <a:ea typeface="Calibri"/>
                <a:cs typeface="Calibri"/>
                <a:sym typeface="Calibri"/>
              </a:rPr>
              <a:t> representa al primer elemento de un grupo de elementos hermanos.</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last-child:</a:t>
            </a:r>
            <a:r>
              <a:rPr lang="es-PE" sz="1600">
                <a:solidFill>
                  <a:srgbClr val="262626"/>
                </a:solidFill>
                <a:latin typeface="Calibri"/>
                <a:ea typeface="Calibri"/>
                <a:cs typeface="Calibri"/>
                <a:sym typeface="Calibri"/>
              </a:rPr>
              <a:t> representa al último elemento de un grupo de elementos hermanos.</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nth-child(valor):</a:t>
            </a:r>
            <a:r>
              <a:rPr lang="es-PE" sz="1600">
                <a:solidFill>
                  <a:srgbClr val="262626"/>
                </a:solidFill>
                <a:latin typeface="Calibri"/>
                <a:ea typeface="Calibri"/>
                <a:cs typeface="Calibri"/>
                <a:sym typeface="Calibri"/>
              </a:rPr>
              <a:t> identifica a uno o varios elementos en función a su posición entre un grupo de elementos hermanos. Sus posibles valores son: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odd:</a:t>
            </a:r>
            <a:r>
              <a:rPr b="0" i="0" lang="es-PE" sz="1600" u="none" cap="none" strike="noStrike">
                <a:solidFill>
                  <a:schemeClr val="dk1"/>
                </a:solidFill>
                <a:latin typeface="Calibri"/>
                <a:ea typeface="Calibri"/>
                <a:cs typeface="Calibri"/>
                <a:sym typeface="Calibri"/>
              </a:rPr>
              <a:t> posiciones impares.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even:</a:t>
            </a:r>
            <a:r>
              <a:rPr b="0" i="0" lang="es-PE" sz="1600" u="none" cap="none" strike="noStrike">
                <a:solidFill>
                  <a:schemeClr val="dk1"/>
                </a:solidFill>
                <a:latin typeface="Calibri"/>
                <a:ea typeface="Calibri"/>
                <a:cs typeface="Calibri"/>
                <a:sym typeface="Calibri"/>
              </a:rPr>
              <a:t> posiciones pares.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chemeClr val="dk1"/>
                </a:solidFill>
                <a:latin typeface="Calibri"/>
                <a:ea typeface="Calibri"/>
                <a:cs typeface="Calibri"/>
                <a:sym typeface="Calibri"/>
              </a:rPr>
              <a:t>An+B:</a:t>
            </a:r>
            <a:r>
              <a:rPr b="0" i="0" lang="es-PE" sz="1600" u="none" cap="none" strike="noStrike">
                <a:solidFill>
                  <a:schemeClr val="dk1"/>
                </a:solidFill>
                <a:latin typeface="Calibri"/>
                <a:ea typeface="Calibri"/>
                <a:cs typeface="Calibri"/>
                <a:sym typeface="Calibri"/>
              </a:rPr>
              <a:t> identifica una posición que coincide con el patrón An+B donde n es un valor entero positivo. Por ejemplo: 2n+1 identifica una posición impar.</a:t>
            </a:r>
            <a:endParaRPr/>
          </a:p>
        </p:txBody>
      </p:sp>
      <p:sp>
        <p:nvSpPr>
          <p:cNvPr id="489" name="Google Shape;489;p5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TABLAS CON PSEUDOCLASES CHILD</a:t>
            </a:r>
            <a:endParaRPr sz="1700">
              <a:solidFill>
                <a:srgbClr val="438AD7"/>
              </a:solidFill>
              <a:latin typeface="Calibri"/>
              <a:ea typeface="Calibri"/>
              <a:cs typeface="Calibri"/>
              <a:sym typeface="Calibri"/>
            </a:endParaRPr>
          </a:p>
        </p:txBody>
      </p:sp>
      <p:pic>
        <p:nvPicPr>
          <p:cNvPr descr="The Best Coding Bootcamps in Leeds | Leeds-List" id="490" name="Google Shape;490;p53"/>
          <p:cNvPicPr preferRelativeResize="0"/>
          <p:nvPr/>
        </p:nvPicPr>
        <p:blipFill rotWithShape="1">
          <a:blip r:embed="rId3">
            <a:alphaModFix/>
          </a:blip>
          <a:srcRect b="0" l="9114" r="40127" t="0"/>
          <a:stretch/>
        </p:blipFill>
        <p:spPr>
          <a:xfrm>
            <a:off x="5181119" y="1096169"/>
            <a:ext cx="3555006" cy="393954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p:nvPr/>
        </p:nvSpPr>
        <p:spPr>
          <a:xfrm>
            <a:off x="2054888" y="1264693"/>
            <a:ext cx="5029200" cy="186536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497" name="Google Shape;497;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TABLAS CON PSEUDOCLASES CHILD</a:t>
            </a:r>
            <a:endParaRPr sz="1700">
              <a:solidFill>
                <a:srgbClr val="438AD7"/>
              </a:solidFill>
              <a:latin typeface="Calibri"/>
              <a:ea typeface="Calibri"/>
              <a:cs typeface="Calibri"/>
              <a:sym typeface="Calibri"/>
            </a:endParaRPr>
          </a:p>
        </p:txBody>
      </p:sp>
      <p:sp>
        <p:nvSpPr>
          <p:cNvPr id="498" name="Google Shape;498;p54"/>
          <p:cNvSpPr txBox="1"/>
          <p:nvPr/>
        </p:nvSpPr>
        <p:spPr>
          <a:xfrm>
            <a:off x="407875" y="723512"/>
            <a:ext cx="5689954"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PSEUDOCLASES CHILD</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Aplicamos los siguientes estilos a una tabla de ejemplo.</a:t>
            </a:r>
            <a:endParaRPr/>
          </a:p>
        </p:txBody>
      </p:sp>
      <p:sp>
        <p:nvSpPr>
          <p:cNvPr id="499" name="Google Shape;499;p54"/>
          <p:cNvSpPr txBox="1"/>
          <p:nvPr/>
        </p:nvSpPr>
        <p:spPr>
          <a:xfrm>
            <a:off x="2111222" y="1315858"/>
            <a:ext cx="4921555"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tbody</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tr:first-child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palegreen</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tbody</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tr:nth-child</a:t>
            </a:r>
            <a:r>
              <a:rPr b="0" lang="es-PE" sz="1200">
                <a:solidFill>
                  <a:srgbClr val="D4D4D4"/>
                </a:solidFill>
                <a:latin typeface="Consolas"/>
                <a:ea typeface="Consolas"/>
                <a:cs typeface="Consolas"/>
                <a:sym typeface="Consolas"/>
              </a:rPr>
              <a:t>(even)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lightsteelblue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tbody</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tr:last-child</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palegoldenrod</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500" name="Google Shape;500;p54"/>
          <p:cNvSpPr txBox="1"/>
          <p:nvPr/>
        </p:nvSpPr>
        <p:spPr>
          <a:xfrm>
            <a:off x="407875" y="3253006"/>
            <a:ext cx="4647442"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a:t>
            </a:r>
            <a:endParaRPr/>
          </a:p>
        </p:txBody>
      </p:sp>
      <p:pic>
        <p:nvPicPr>
          <p:cNvPr id="501" name="Google Shape;501;p54"/>
          <p:cNvPicPr preferRelativeResize="0"/>
          <p:nvPr/>
        </p:nvPicPr>
        <p:blipFill rotWithShape="1">
          <a:blip r:embed="rId3">
            <a:alphaModFix/>
          </a:blip>
          <a:srcRect b="0" l="0" r="0" t="0"/>
          <a:stretch/>
        </p:blipFill>
        <p:spPr>
          <a:xfrm>
            <a:off x="2111222" y="3579034"/>
            <a:ext cx="4760598" cy="1715834"/>
          </a:xfrm>
          <a:prstGeom prst="rect">
            <a:avLst/>
          </a:prstGeom>
          <a:noFill/>
          <a:ln cap="flat" cmpd="sng" w="9525">
            <a:solidFill>
              <a:srgbClr val="276B7D"/>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55"/>
          <p:cNvSpPr/>
          <p:nvPr/>
        </p:nvSpPr>
        <p:spPr>
          <a:xfrm>
            <a:off x="407875" y="995603"/>
            <a:ext cx="6800190" cy="25545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Las tablas ayudan a mostrar datos de manera sencilla y ordenada.</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Los formularios permiten el ingreso de datos por parte del usuario para su posterior procesamiento.</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Es necesario validar los datos ingresados por el usuario para evitar procesar datos erróneos.</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509" name="Google Shape;509;p5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txBox="1"/>
          <p:nvPr/>
        </p:nvSpPr>
        <p:spPr>
          <a:xfrm>
            <a:off x="407875" y="674772"/>
            <a:ext cx="8460526" cy="4557627"/>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Guevara, A. (2016). Pseudoclases CSS: first-child, last-child y nth-child.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https://devcode.la/tutoriales/pseudoclases-css-first-child-last-child-nth-child/</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Botones de envío de formularios.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https://lenguajehtml.com/html/formularios/botones-de-envio-de-formulario/</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Creación de un formulario.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https://lenguajehtml.com/html/formularios/crear-un-formulario/</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Casillas o botones.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https://lenguajehtml.com/html/formularios/controles-casillas-o-botones/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Campos de texto. Recuperado de </a:t>
            </a:r>
            <a:r>
              <a:rPr lang="es-PE" sz="1600" u="sng">
                <a:solidFill>
                  <a:schemeClr val="dk1"/>
                </a:solidFill>
                <a:latin typeface="Calibri"/>
                <a:ea typeface="Calibri"/>
                <a:cs typeface="Calibri"/>
                <a:sym typeface="Calibri"/>
                <a:hlinkClick r:id="rId7">
                  <a:extLst>
                    <a:ext uri="{A12FA001-AC4F-418D-AE19-62706E023703}">
                      <ahyp:hlinkClr val="tx"/>
                    </a:ext>
                  </a:extLst>
                </a:hlinkClick>
              </a:rPr>
              <a:t>https://lenguajehtml.com/html/formularios/controles-campos-de-texto/</a:t>
            </a:r>
            <a:endParaRPr sz="1500">
              <a:solidFill>
                <a:schemeClr val="dk1"/>
              </a:solidFill>
              <a:latin typeface="Calibri"/>
              <a:ea typeface="Calibri"/>
              <a:cs typeface="Calibri"/>
              <a:sym typeface="Calibri"/>
            </a:endParaRPr>
          </a:p>
        </p:txBody>
      </p:sp>
      <p:sp>
        <p:nvSpPr>
          <p:cNvPr id="516" name="Google Shape;516;p5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nvSpPr>
        <p:spPr>
          <a:xfrm>
            <a:off x="407875" y="674772"/>
            <a:ext cx="8460526" cy="4557627"/>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Campos numéricos.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https://lenguajehtml.com/html/formularios/controles-campos-numericos/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Listas de selección.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https://lenguajehtml.com/html/formularios/controles-listas-de-seleccion/</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Selección de archivos.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https://lenguajehtml.com/html/formularios/controles-seleccion-archivos/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Controles: Selección de color.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https://lenguajehtml.com/html/formularios/controles-seleccion-color/</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Etiquetas HTML de tablas. Recuperado de </a:t>
            </a:r>
            <a:r>
              <a:rPr lang="es-PE" sz="1600" u="sng">
                <a:solidFill>
                  <a:schemeClr val="dk1"/>
                </a:solidFill>
                <a:latin typeface="Calibri"/>
                <a:ea typeface="Calibri"/>
                <a:cs typeface="Calibri"/>
                <a:sym typeface="Calibri"/>
                <a:hlinkClick r:id="rId7">
                  <a:extLst>
                    <a:ext uri="{A12FA001-AC4F-418D-AE19-62706E023703}">
                      <ahyp:hlinkClr val="tx"/>
                    </a:ext>
                  </a:extLst>
                </a:hlinkClick>
              </a:rPr>
              <a:t>https://lenguajehtml.com/html/semantica/etiquetas-html-de-tablas/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Tablas CSS. Recuperado de </a:t>
            </a:r>
            <a:r>
              <a:rPr lang="es-PE" sz="1600" u="sng">
                <a:solidFill>
                  <a:schemeClr val="dk1"/>
                </a:solidFill>
                <a:latin typeface="Calibri"/>
                <a:ea typeface="Calibri"/>
                <a:cs typeface="Calibri"/>
                <a:sym typeface="Calibri"/>
                <a:hlinkClick r:id="rId8">
                  <a:extLst>
                    <a:ext uri="{A12FA001-AC4F-418D-AE19-62706E023703}">
                      <ahyp:hlinkClr val="tx"/>
                    </a:ext>
                  </a:extLst>
                </a:hlinkClick>
              </a:rPr>
              <a:t>https://lenguajecss.com/css/representacion-datos/tablas-css/</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8"/>
          <p:cNvSpPr txBox="1"/>
          <p:nvPr/>
        </p:nvSpPr>
        <p:spPr>
          <a:xfrm>
            <a:off x="407875" y="674772"/>
            <a:ext cx="8460526" cy="4557627"/>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Validaciones HTML5. Recuperado de </a:t>
            </a:r>
            <a:r>
              <a:rPr lang="es-PE" sz="1600" u="sng">
                <a:solidFill>
                  <a:schemeClr val="dk1"/>
                </a:solidFill>
                <a:latin typeface="Calibri"/>
                <a:ea typeface="Calibri"/>
                <a:cs typeface="Calibri"/>
                <a:sym typeface="Calibri"/>
                <a:hlinkClick r:id="rId3">
                  <a:extLst>
                    <a:ext uri="{A12FA001-AC4F-418D-AE19-62706E023703}">
                      <ahyp:hlinkClr val="tx"/>
                    </a:ext>
                  </a:extLst>
                </a:hlinkClick>
              </a:rPr>
              <a:t>https://lenguajehtml.com/html/formularios/validaciones-html5/</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Formularios en HTML5. Recuperado de </a:t>
            </a:r>
            <a:r>
              <a:rPr lang="es-PE" sz="1600" u="sng">
                <a:solidFill>
                  <a:schemeClr val="dk1"/>
                </a:solidFill>
                <a:latin typeface="Calibri"/>
                <a:ea typeface="Calibri"/>
                <a:cs typeface="Calibri"/>
                <a:sym typeface="Calibri"/>
                <a:hlinkClick r:id="rId4">
                  <a:extLst>
                    <a:ext uri="{A12FA001-AC4F-418D-AE19-62706E023703}">
                      <ahyp:hlinkClr val="tx"/>
                    </a:ext>
                  </a:extLst>
                </a:hlinkClick>
              </a:rPr>
              <a:t>https://developer.mozilla.org/es/docs/Learn/Forms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Funciones avanzadas de las tablas HTML y accesibilidad. Recuperado de </a:t>
            </a:r>
            <a:r>
              <a:rPr lang="es-PE" sz="1600" u="sng">
                <a:solidFill>
                  <a:schemeClr val="dk1"/>
                </a:solidFill>
                <a:latin typeface="Calibri"/>
                <a:ea typeface="Calibri"/>
                <a:cs typeface="Calibri"/>
                <a:sym typeface="Calibri"/>
                <a:hlinkClick r:id="rId5">
                  <a:extLst>
                    <a:ext uri="{A12FA001-AC4F-418D-AE19-62706E023703}">
                      <ahyp:hlinkClr val="tx"/>
                    </a:ext>
                  </a:extLst>
                </a:hlinkClick>
              </a:rPr>
              <a:t>https://developer.mozilla.org/es/docs/Learn/HTML/Tables/Advanced</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Tablas HTML. Recuperado de </a:t>
            </a:r>
            <a:r>
              <a:rPr lang="es-PE" sz="1600" u="sng">
                <a:solidFill>
                  <a:schemeClr val="dk1"/>
                </a:solidFill>
                <a:latin typeface="Calibri"/>
                <a:ea typeface="Calibri"/>
                <a:cs typeface="Calibri"/>
                <a:sym typeface="Calibri"/>
                <a:hlinkClick r:id="rId6">
                  <a:extLst>
                    <a:ext uri="{A12FA001-AC4F-418D-AE19-62706E023703}">
                      <ahyp:hlinkClr val="tx"/>
                    </a:ext>
                  </a:extLst>
                </a:hlinkClick>
              </a:rPr>
              <a:t>https://developer.mozilla.org/es/docs/Learn/HTML/Tables</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6"/>
          <p:cNvSpPr txBox="1"/>
          <p:nvPr/>
        </p:nvSpPr>
        <p:spPr>
          <a:xfrm>
            <a:off x="407875" y="876033"/>
            <a:ext cx="7330275"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ETIQUETA FORM</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atributos más importantes de esta etiqueta son los siguientes: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action:</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especifica la URL del servicio o programa que procesa la información que se envía a través del formulario.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autocomplete: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especifica si los campos del formulario podrán ser autocompletados por el navegador. Puede tomar los valores </a:t>
            </a:r>
            <a:r>
              <a:rPr b="0" i="1" lang="es-PE" sz="1600" u="none" cap="none" strike="noStrike">
                <a:solidFill>
                  <a:srgbClr val="262626"/>
                </a:solidFill>
                <a:latin typeface="Calibri"/>
                <a:ea typeface="Calibri"/>
                <a:cs typeface="Calibri"/>
                <a:sym typeface="Calibri"/>
              </a:rPr>
              <a:t>on</a:t>
            </a:r>
            <a:r>
              <a:rPr b="0" i="0" lang="es-PE" sz="1600" u="none" cap="none" strike="noStrike">
                <a:solidFill>
                  <a:srgbClr val="262626"/>
                </a:solidFill>
                <a:latin typeface="Calibri"/>
                <a:ea typeface="Calibri"/>
                <a:cs typeface="Calibri"/>
                <a:sym typeface="Calibri"/>
              </a:rPr>
              <a:t> u </a:t>
            </a:r>
            <a:r>
              <a:rPr b="0" i="1" lang="es-PE" sz="1600" u="none" cap="none" strike="noStrike">
                <a:solidFill>
                  <a:srgbClr val="262626"/>
                </a:solidFill>
                <a:latin typeface="Calibri"/>
                <a:ea typeface="Calibri"/>
                <a:cs typeface="Calibri"/>
                <a:sym typeface="Calibri"/>
              </a:rPr>
              <a:t>off</a:t>
            </a:r>
            <a:r>
              <a:rPr b="0" i="0" lang="es-PE" sz="1600" u="none" cap="none" strike="noStrike">
                <a:solidFill>
                  <a:srgbClr val="262626"/>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enctype: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indica la codificación para el envío del formulario. Es importante para el </a:t>
            </a:r>
            <a:r>
              <a:rPr b="0" i="0" lang="es-PE" sz="1600" u="none" cap="none" strike="noStrike">
                <a:solidFill>
                  <a:schemeClr val="dk1"/>
                </a:solidFill>
                <a:latin typeface="Calibri"/>
                <a:ea typeface="Calibri"/>
                <a:cs typeface="Calibri"/>
                <a:sym typeface="Calibri"/>
              </a:rPr>
              <a:t>envío de archivos.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method:</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indica el método HTTP que se utilizará para el envío de la información. Puede tomar los valores </a:t>
            </a:r>
            <a:r>
              <a:rPr b="0" i="1" lang="es-PE" sz="1600" u="none" cap="none" strike="noStrike">
                <a:solidFill>
                  <a:srgbClr val="262626"/>
                </a:solidFill>
                <a:latin typeface="Calibri"/>
                <a:ea typeface="Calibri"/>
                <a:cs typeface="Calibri"/>
                <a:sym typeface="Calibri"/>
              </a:rPr>
              <a:t>get</a:t>
            </a:r>
            <a:r>
              <a:rPr b="0" i="0" lang="es-PE" sz="1600" u="none" cap="none" strike="noStrike">
                <a:solidFill>
                  <a:srgbClr val="262626"/>
                </a:solidFill>
                <a:latin typeface="Calibri"/>
                <a:ea typeface="Calibri"/>
                <a:cs typeface="Calibri"/>
                <a:sym typeface="Calibri"/>
              </a:rPr>
              <a:t> (los datos son enviados a través de la URL) o </a:t>
            </a:r>
            <a:r>
              <a:rPr b="0" i="1" lang="es-PE" sz="1600" u="none" cap="none" strike="noStrike">
                <a:solidFill>
                  <a:srgbClr val="262626"/>
                </a:solidFill>
                <a:latin typeface="Calibri"/>
                <a:ea typeface="Calibri"/>
                <a:cs typeface="Calibri"/>
                <a:sym typeface="Calibri"/>
              </a:rPr>
              <a:t>post</a:t>
            </a:r>
            <a:r>
              <a:rPr b="0" i="0" lang="es-PE" sz="1600" u="none" cap="none" strike="noStrike">
                <a:solidFill>
                  <a:srgbClr val="262626"/>
                </a:solidFill>
                <a:latin typeface="Calibri"/>
                <a:ea typeface="Calibri"/>
                <a:cs typeface="Calibri"/>
                <a:sym typeface="Calibri"/>
              </a:rPr>
              <a:t> (los datos son incluidos en el cuerpo del formulario).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name: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especifica el nombre del formulario.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no-validate: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indica que el formulario no será validado al enviar la información.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target: </a:t>
            </a:r>
            <a:r>
              <a:rPr b="0" i="0" lang="es-PE" sz="1600" u="none" cap="none" strike="noStrike">
                <a:solidFill>
                  <a:srgbClr val="262626"/>
                </a:solidFill>
                <a:latin typeface="Calibri"/>
                <a:ea typeface="Calibri"/>
                <a:cs typeface="Calibri"/>
                <a:sym typeface="Calibri"/>
              </a:rPr>
              <a:t>indica dónde se mostrará la respuesta luego del envío de la información. Su uso es similar al de un </a:t>
            </a:r>
            <a:r>
              <a:rPr b="0" i="1" lang="es-PE" sz="1600" u="none" cap="none" strike="noStrike">
                <a:solidFill>
                  <a:srgbClr val="262626"/>
                </a:solidFill>
                <a:latin typeface="Calibri"/>
                <a:ea typeface="Calibri"/>
                <a:cs typeface="Calibri"/>
                <a:sym typeface="Calibri"/>
              </a:rPr>
              <a:t>iframe</a:t>
            </a:r>
            <a:r>
              <a:rPr b="0" i="0" lang="es-PE" sz="1600" u="none" cap="none" strike="noStrike">
                <a:solidFill>
                  <a:srgbClr val="262626"/>
                </a:solidFill>
                <a:latin typeface="Calibri"/>
                <a:ea typeface="Calibri"/>
                <a:cs typeface="Calibri"/>
                <a:sym typeface="Calibri"/>
              </a:rPr>
              <a:t>.</a:t>
            </a:r>
            <a:endParaRPr/>
          </a:p>
        </p:txBody>
      </p:sp>
      <p:sp>
        <p:nvSpPr>
          <p:cNvPr id="78" name="Google Shape;78;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7"/>
          <p:cNvSpPr txBox="1"/>
          <p:nvPr/>
        </p:nvSpPr>
        <p:spPr>
          <a:xfrm>
            <a:off x="3452894" y="1611005"/>
            <a:ext cx="3525164" cy="584775"/>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b="1" lang="es-PE" sz="3200">
                <a:solidFill>
                  <a:srgbClr val="FFC000"/>
                </a:solidFill>
                <a:latin typeface="Calibri"/>
                <a:ea typeface="Calibri"/>
                <a:cs typeface="Calibri"/>
                <a:sym typeface="Calibri"/>
              </a:rPr>
              <a:t>LA ETIQUETA INPUT</a:t>
            </a:r>
            <a:endParaRPr/>
          </a:p>
        </p:txBody>
      </p:sp>
      <p:sp>
        <p:nvSpPr>
          <p:cNvPr id="86" name="Google Shape;86;p7"/>
          <p:cNvSpPr txBox="1"/>
          <p:nvPr/>
        </p:nvSpPr>
        <p:spPr>
          <a:xfrm>
            <a:off x="3356070" y="2195780"/>
            <a:ext cx="4722791" cy="1323439"/>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La etiqueta &lt;input&gt; define una serie de controles interactivos para formularios.</a:t>
            </a:r>
            <a:endParaRPr/>
          </a:p>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El atributo type establece el tipo de control que se mostrará en el formulario.</a:t>
            </a:r>
            <a:endParaRPr sz="2000">
              <a:solidFill>
                <a:schemeClr val="lt1"/>
              </a:solidFill>
              <a:latin typeface="Calibri"/>
              <a:ea typeface="Calibri"/>
              <a:cs typeface="Calibri"/>
              <a:sym typeface="Calibri"/>
            </a:endParaRPr>
          </a:p>
        </p:txBody>
      </p:sp>
      <p:pic>
        <p:nvPicPr>
          <p:cNvPr descr="Code - Free computer icons" id="87" name="Google Shape;87;p7"/>
          <p:cNvPicPr preferRelativeResize="0"/>
          <p:nvPr/>
        </p:nvPicPr>
        <p:blipFill rotWithShape="1">
          <a:blip r:embed="rId3">
            <a:alphaModFix/>
          </a:blip>
          <a:srcRect b="0" l="0" r="0" t="0"/>
          <a:stretch/>
        </p:blipFill>
        <p:spPr>
          <a:xfrm>
            <a:off x="1198928" y="1769164"/>
            <a:ext cx="1934027" cy="19340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8"/>
          <p:cNvSpPr txBox="1"/>
          <p:nvPr/>
        </p:nvSpPr>
        <p:spPr>
          <a:xfrm>
            <a:off x="491442" y="794061"/>
            <a:ext cx="7412332"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ETIQUETA INPUT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Otros atributos que pueden aplicarse a la mayoría de campos: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autocomplete: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especifica si el campo podrá ser autocompletado por el navegador. Puede tomar los valores </a:t>
            </a:r>
            <a:r>
              <a:rPr b="0" i="1" lang="es-PE" sz="1600" u="none" cap="none" strike="noStrike">
                <a:solidFill>
                  <a:srgbClr val="262626"/>
                </a:solidFill>
                <a:latin typeface="Calibri"/>
                <a:ea typeface="Calibri"/>
                <a:cs typeface="Calibri"/>
                <a:sym typeface="Calibri"/>
              </a:rPr>
              <a:t>on</a:t>
            </a:r>
            <a:r>
              <a:rPr b="0" i="0" lang="es-PE" sz="1600" u="none" cap="none" strike="noStrike">
                <a:solidFill>
                  <a:srgbClr val="262626"/>
                </a:solidFill>
                <a:latin typeface="Calibri"/>
                <a:ea typeface="Calibri"/>
                <a:cs typeface="Calibri"/>
                <a:sym typeface="Calibri"/>
              </a:rPr>
              <a:t> u </a:t>
            </a:r>
            <a:r>
              <a:rPr b="0" i="1" lang="es-PE" sz="1600" u="none" cap="none" strike="noStrike">
                <a:solidFill>
                  <a:srgbClr val="262626"/>
                </a:solidFill>
                <a:latin typeface="Calibri"/>
                <a:ea typeface="Calibri"/>
                <a:cs typeface="Calibri"/>
                <a:sym typeface="Calibri"/>
              </a:rPr>
              <a:t>off</a:t>
            </a:r>
            <a:r>
              <a:rPr b="0" i="0" lang="es-PE" sz="1600" u="none" cap="none" strike="noStrike">
                <a:solidFill>
                  <a:srgbClr val="262626"/>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autofocus:</a:t>
            </a:r>
            <a:r>
              <a:rPr b="0" i="0" lang="es-PE" sz="1600" u="none" cap="none" strike="noStrike">
                <a:solidFill>
                  <a:srgbClr val="1F85A6"/>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in</a:t>
            </a:r>
            <a:r>
              <a:rPr b="0" i="0" lang="es-PE" sz="1600" u="none" cap="none" strike="noStrike">
                <a:solidFill>
                  <a:srgbClr val="262626"/>
                </a:solidFill>
                <a:latin typeface="Calibri"/>
                <a:ea typeface="Calibri"/>
                <a:cs typeface="Calibri"/>
                <a:sym typeface="Calibri"/>
              </a:rPr>
              <a:t>dica que el control toma el foco (el cursor se posiciona en el campo) al cargar la página.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form: </a:t>
            </a:r>
            <a:r>
              <a:rPr b="0" i="0" lang="es-PE" sz="1600" u="none" cap="none" strike="noStrike">
                <a:solidFill>
                  <a:schemeClr val="dk1"/>
                </a:solidFill>
                <a:latin typeface="Calibri"/>
                <a:ea typeface="Calibri"/>
                <a:cs typeface="Calibri"/>
                <a:sym typeface="Calibri"/>
              </a:rPr>
              <a:t>indic</a:t>
            </a:r>
            <a:r>
              <a:rPr b="0" i="0" lang="es-PE" sz="1600" u="none" cap="none" strike="noStrike">
                <a:solidFill>
                  <a:srgbClr val="262626"/>
                </a:solidFill>
                <a:latin typeface="Calibri"/>
                <a:ea typeface="Calibri"/>
                <a:cs typeface="Calibri"/>
                <a:sym typeface="Calibri"/>
              </a:rPr>
              <a:t>a que el campo no puede ser accedido para su llenado o modificación.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maxlength:</a:t>
            </a:r>
            <a:r>
              <a:rPr b="0" i="0" lang="es-PE" sz="1600" u="none" cap="none" strike="noStrike">
                <a:solidFill>
                  <a:srgbClr val="1F85A6"/>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nú</a:t>
            </a:r>
            <a:r>
              <a:rPr b="0" i="0" lang="es-PE" sz="1600" u="none" cap="none" strike="noStrike">
                <a:solidFill>
                  <a:srgbClr val="262626"/>
                </a:solidFill>
                <a:latin typeface="Calibri"/>
                <a:ea typeface="Calibri"/>
                <a:cs typeface="Calibri"/>
                <a:sym typeface="Calibri"/>
              </a:rPr>
              <a:t>mero máximo de caracteres que el usuario puede introducir.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minlength:</a:t>
            </a:r>
            <a:r>
              <a:rPr b="0" i="0" lang="es-PE" sz="1600" u="none" cap="none" strike="noStrike">
                <a:solidFill>
                  <a:srgbClr val="1F85A6"/>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n</a:t>
            </a:r>
            <a:r>
              <a:rPr b="0" i="0" lang="es-PE" sz="1600" u="none" cap="none" strike="noStrike">
                <a:solidFill>
                  <a:srgbClr val="262626"/>
                </a:solidFill>
                <a:latin typeface="Calibri"/>
                <a:ea typeface="Calibri"/>
                <a:cs typeface="Calibri"/>
                <a:sym typeface="Calibri"/>
              </a:rPr>
              <a:t>úmero mínimo de caracteres que el usuario puede introducir.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name: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especifica el nombre del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placeholder:</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texto que da una idea al usuario de lo que tiene que ingresar. Desaparece cuando el usuario introduce un dato en el campo.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readonly:</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Indica que el campo no puede ser modificado (es de solo lectura).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1F85A6"/>
                </a:solidFill>
                <a:latin typeface="Calibri"/>
                <a:ea typeface="Calibri"/>
                <a:cs typeface="Calibri"/>
                <a:sym typeface="Calibri"/>
              </a:rPr>
              <a:t>value:</a:t>
            </a:r>
            <a:r>
              <a:rPr b="0" i="0" lang="es-PE" sz="1600" u="none" cap="none" strike="noStrike">
                <a:solidFill>
                  <a:srgbClr val="1F85A6"/>
                </a:solidFill>
                <a:latin typeface="Calibri"/>
                <a:ea typeface="Calibri"/>
                <a:cs typeface="Calibri"/>
                <a:sym typeface="Calibri"/>
              </a:rPr>
              <a:t> </a:t>
            </a:r>
            <a:r>
              <a:rPr b="0" i="0" lang="es-PE" sz="1600" u="none" cap="none" strike="noStrike">
                <a:solidFill>
                  <a:srgbClr val="262626"/>
                </a:solidFill>
                <a:latin typeface="Calibri"/>
                <a:ea typeface="Calibri"/>
                <a:cs typeface="Calibri"/>
                <a:sym typeface="Calibri"/>
              </a:rPr>
              <a:t>valor inicial del control.</a:t>
            </a:r>
            <a:endParaRPr/>
          </a:p>
        </p:txBody>
      </p:sp>
      <p:sp>
        <p:nvSpPr>
          <p:cNvPr id="94" name="Google Shape;94;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FORMULARIOS Y ARMADO BÁSICO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9"/>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9"/>
          <p:cNvSpPr txBox="1"/>
          <p:nvPr/>
        </p:nvSpPr>
        <p:spPr>
          <a:xfrm>
            <a:off x="3356070" y="1382405"/>
            <a:ext cx="3525164" cy="584775"/>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b="1" lang="es-PE" sz="3200">
                <a:solidFill>
                  <a:srgbClr val="FFC000"/>
                </a:solidFill>
                <a:latin typeface="Calibri"/>
                <a:ea typeface="Calibri"/>
                <a:cs typeface="Calibri"/>
                <a:sym typeface="Calibri"/>
              </a:rPr>
              <a:t>CAMPOS DE TEXTO</a:t>
            </a:r>
            <a:endParaRPr/>
          </a:p>
        </p:txBody>
      </p:sp>
      <p:sp>
        <p:nvSpPr>
          <p:cNvPr id="102" name="Google Shape;102;p9"/>
          <p:cNvSpPr txBox="1"/>
          <p:nvPr/>
        </p:nvSpPr>
        <p:spPr>
          <a:xfrm>
            <a:off x="3356070" y="1967180"/>
            <a:ext cx="5052434" cy="2246769"/>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Existen diferentes controles para el ingreso de información de texto en un formulario.</a:t>
            </a:r>
            <a:endParaRPr/>
          </a:p>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Definimos un campo de texto al especificar una etiqueta </a:t>
            </a:r>
            <a:r>
              <a:rPr b="1" lang="es-PE" sz="2000">
                <a:solidFill>
                  <a:schemeClr val="lt1"/>
                </a:solidFill>
                <a:latin typeface="Calibri"/>
                <a:ea typeface="Calibri"/>
                <a:cs typeface="Calibri"/>
                <a:sym typeface="Calibri"/>
              </a:rPr>
              <a:t>&lt;input&gt;</a:t>
            </a:r>
            <a:r>
              <a:rPr lang="es-PE" sz="2000">
                <a:solidFill>
                  <a:schemeClr val="lt1"/>
                </a:solidFill>
                <a:latin typeface="Calibri"/>
                <a:ea typeface="Calibri"/>
                <a:cs typeface="Calibri"/>
                <a:sym typeface="Calibri"/>
              </a:rPr>
              <a:t> con un valor para el atributo </a:t>
            </a:r>
            <a:r>
              <a:rPr b="1" lang="es-PE" sz="2000">
                <a:solidFill>
                  <a:schemeClr val="lt1"/>
                </a:solidFill>
                <a:latin typeface="Calibri"/>
                <a:ea typeface="Calibri"/>
                <a:cs typeface="Calibri"/>
                <a:sym typeface="Calibri"/>
              </a:rPr>
              <a:t>type</a:t>
            </a:r>
            <a:r>
              <a:rPr lang="es-PE" sz="2000">
                <a:solidFill>
                  <a:schemeClr val="lt1"/>
                </a:solidFill>
                <a:latin typeface="Calibri"/>
                <a:ea typeface="Calibri"/>
                <a:cs typeface="Calibri"/>
                <a:sym typeface="Calibri"/>
              </a:rPr>
              <a:t>. </a:t>
            </a:r>
            <a:endParaRPr/>
          </a:p>
          <a:p>
            <a:pPr indent="-168275" lvl="0" marL="180000"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También podemos definir un campo para texto largo con la etiqueta </a:t>
            </a:r>
            <a:r>
              <a:rPr b="1" lang="es-PE" sz="2000">
                <a:solidFill>
                  <a:schemeClr val="lt1"/>
                </a:solidFill>
                <a:latin typeface="Calibri"/>
                <a:ea typeface="Calibri"/>
                <a:cs typeface="Calibri"/>
                <a:sym typeface="Calibri"/>
              </a:rPr>
              <a:t>&lt;textarea&gt;</a:t>
            </a:r>
            <a:r>
              <a:rPr lang="es-PE" sz="2000">
                <a:solidFill>
                  <a:schemeClr val="lt1"/>
                </a:solidFill>
                <a:latin typeface="Calibri"/>
                <a:ea typeface="Calibri"/>
                <a:cs typeface="Calibri"/>
                <a:sym typeface="Calibri"/>
              </a:rPr>
              <a:t>.</a:t>
            </a:r>
            <a:endParaRPr/>
          </a:p>
        </p:txBody>
      </p:sp>
      <p:pic>
        <p:nvPicPr>
          <p:cNvPr descr="Software development - Free seo and web icons" id="103" name="Google Shape;103;p9"/>
          <p:cNvPicPr preferRelativeResize="0"/>
          <p:nvPr/>
        </p:nvPicPr>
        <p:blipFill rotWithShape="1">
          <a:blip r:embed="rId3">
            <a:alphaModFix/>
          </a:blip>
          <a:srcRect b="0" l="0" r="0" t="0"/>
          <a:stretch/>
        </p:blipFill>
        <p:spPr>
          <a:xfrm>
            <a:off x="1359926" y="1828800"/>
            <a:ext cx="1805680" cy="1805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2021-10-30T05:59:17Z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